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578" r:id="rId3"/>
    <p:sldId id="654" r:id="rId4"/>
    <p:sldId id="660" r:id="rId5"/>
    <p:sldId id="608" r:id="rId6"/>
    <p:sldId id="302" r:id="rId7"/>
    <p:sldId id="303" r:id="rId8"/>
    <p:sldId id="304" r:id="rId9"/>
    <p:sldId id="633" r:id="rId10"/>
    <p:sldId id="609" r:id="rId11"/>
    <p:sldId id="613" r:id="rId12"/>
    <p:sldId id="641" r:id="rId13"/>
    <p:sldId id="610" r:id="rId14"/>
    <p:sldId id="614" r:id="rId15"/>
    <p:sldId id="616" r:id="rId16"/>
    <p:sldId id="635" r:id="rId17"/>
    <p:sldId id="643" r:id="rId18"/>
    <p:sldId id="637" r:id="rId19"/>
    <p:sldId id="661" r:id="rId20"/>
    <p:sldId id="644" r:id="rId21"/>
    <p:sldId id="634" r:id="rId22"/>
    <p:sldId id="619" r:id="rId23"/>
    <p:sldId id="636" r:id="rId24"/>
    <p:sldId id="621" r:id="rId25"/>
    <p:sldId id="623" r:id="rId26"/>
    <p:sldId id="645" r:id="rId27"/>
    <p:sldId id="631" r:id="rId28"/>
    <p:sldId id="337" r:id="rId29"/>
    <p:sldId id="498" r:id="rId30"/>
    <p:sldId id="639" r:id="rId31"/>
    <p:sldId id="367" r:id="rId32"/>
    <p:sldId id="638" r:id="rId33"/>
    <p:sldId id="647" r:id="rId34"/>
    <p:sldId id="646" r:id="rId35"/>
    <p:sldId id="648" r:id="rId36"/>
    <p:sldId id="658" r:id="rId37"/>
    <p:sldId id="320" r:id="rId38"/>
    <p:sldId id="519" r:id="rId39"/>
    <p:sldId id="649" r:id="rId40"/>
    <p:sldId id="446" r:id="rId41"/>
    <p:sldId id="655" r:id="rId42"/>
    <p:sldId id="650" r:id="rId43"/>
    <p:sldId id="656" r:id="rId44"/>
    <p:sldId id="657" r:id="rId45"/>
    <p:sldId id="663" r:id="rId46"/>
    <p:sldId id="664" r:id="rId47"/>
    <p:sldId id="325" r:id="rId48"/>
    <p:sldId id="500" r:id="rId49"/>
    <p:sldId id="651" r:id="rId50"/>
    <p:sldId id="332" r:id="rId51"/>
    <p:sldId id="497" r:id="rId52"/>
    <p:sldId id="394" r:id="rId53"/>
    <p:sldId id="652" r:id="rId54"/>
    <p:sldId id="653" r:id="rId55"/>
    <p:sldId id="335" r:id="rId56"/>
    <p:sldId id="659" r:id="rId57"/>
    <p:sldId id="662" r:id="rId5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80" autoAdjust="0"/>
  </p:normalViewPr>
  <p:slideViewPr>
    <p:cSldViewPr>
      <p:cViewPr varScale="1">
        <p:scale>
          <a:sx n="84" d="100"/>
          <a:sy n="84" d="100"/>
        </p:scale>
        <p:origin x="13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3F3AF-3920-49E0-94AC-3406904DEA53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2F91-A98C-4B60-9755-6F328A3DE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5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cp.gov.tw/intro/fmintro.ht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72368-4964-45A9-B6F0-9D85C0DCF72C}" type="slidenum">
              <a:rPr lang="en-US" altLang="zh-TW">
                <a:solidFill>
                  <a:prstClr val="black"/>
                </a:solidFill>
              </a:rPr>
              <a:pPr/>
              <a:t>6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圖片資料來自：</a:t>
            </a:r>
            <a:r>
              <a:rPr lang="en-US" altLang="zh-TW" dirty="0"/>
              <a:t>http://www.apc.gov.tw/kids/</a:t>
            </a:r>
            <a:r>
              <a:rPr lang="zh-TW" altLang="en-US" dirty="0"/>
              <a:t>；文字資料自：</a:t>
            </a:r>
            <a:r>
              <a:rPr lang="en-US" altLang="zh-TW" dirty="0">
                <a:hlinkClick r:id="rId3"/>
              </a:rPr>
              <a:t>http://www.tacp.gov.tw/intro/fmintro.htm</a:t>
            </a:r>
            <a:r>
              <a:rPr lang="zh-TW" altLang="en-US" dirty="0"/>
              <a:t>彙整而成</a:t>
            </a:r>
          </a:p>
        </p:txBody>
      </p:sp>
    </p:spTree>
    <p:extLst>
      <p:ext uri="{BB962C8B-B14F-4D97-AF65-F5344CB8AC3E}">
        <p14:creationId xmlns:p14="http://schemas.microsoft.com/office/powerpoint/2010/main" val="155354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94F2C-7BE0-43E6-83C8-DFC540475827}" type="slidenum">
              <a:rPr lang="en-US" altLang="zh-TW">
                <a:solidFill>
                  <a:prstClr val="black"/>
                </a:solidFill>
              </a:rPr>
              <a:pPr/>
              <a:t>7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圖片資料來自：</a:t>
            </a:r>
            <a:r>
              <a:rPr lang="en-US" altLang="zh-TW"/>
              <a:t>http://www.apc.gov.tw/kids/</a:t>
            </a:r>
            <a:r>
              <a:rPr lang="zh-TW" altLang="en-US"/>
              <a:t>；文字資料來自：</a:t>
            </a:r>
            <a:r>
              <a:rPr lang="en-US" altLang="zh-TW"/>
              <a:t>http://www.tacp.gov.tw/intro/fmintro.htm</a:t>
            </a:r>
          </a:p>
        </p:txBody>
      </p:sp>
    </p:spTree>
    <p:extLst>
      <p:ext uri="{BB962C8B-B14F-4D97-AF65-F5344CB8AC3E}">
        <p14:creationId xmlns:p14="http://schemas.microsoft.com/office/powerpoint/2010/main" val="371681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176F7F-2710-4938-8F52-10686347BB75}" type="slidenum">
              <a:rPr lang="en-US" altLang="zh-TW">
                <a:solidFill>
                  <a:prstClr val="black"/>
                </a:solidFill>
              </a:rPr>
              <a:pPr/>
              <a:t>8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圖片資料來自：</a:t>
            </a:r>
            <a:r>
              <a:rPr lang="en-US" altLang="zh-TW"/>
              <a:t>http://www.apc.gov.tw/kids/</a:t>
            </a:r>
            <a:r>
              <a:rPr lang="zh-TW" altLang="en-US"/>
              <a:t>；文字資料來自：</a:t>
            </a:r>
            <a:r>
              <a:rPr lang="en-US" altLang="zh-TW"/>
              <a:t>http://www.tacp.gov.tw/intro/fmintro.htm</a:t>
            </a:r>
          </a:p>
        </p:txBody>
      </p:sp>
    </p:spTree>
    <p:extLst>
      <p:ext uri="{BB962C8B-B14F-4D97-AF65-F5344CB8AC3E}">
        <p14:creationId xmlns:p14="http://schemas.microsoft.com/office/powerpoint/2010/main" val="91543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AJGlVLn5yI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pZsZFxiHw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3N23ve0P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3BgWmdtfF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XY31JFbF_I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QKbj_oLrw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V25p1DSw6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LL4lTg9jqI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www.youtube.com/watch?v=d3pTcmHPR6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gtW8V7Kg0tI&amp;fbclid=IwAR1Gkx5L6ZtPS1kibC5d2Ri49IUuI2I8XCdj9ds5LnB5NsuWsg42ODn5NK0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youtube.com/watch?v=jrnUX2Y3Gx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hyperlink" Target="https://www.youtube.com/watch?v=LPYxfEAOMIw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www.youtube.com/watch?v=wMUosninAEI" TargetMode="Externa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 anchor="t"/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</a:pPr>
            <a:r>
              <a:rPr lang="zh-TW" altLang="en-US" sz="4400" b="1" dirty="0" smtClean="0">
                <a:solidFill>
                  <a:prstClr val="black"/>
                </a:solidFill>
                <a:latin typeface="+mj-ea"/>
                <a:cs typeface="+mn-cs"/>
              </a:rPr>
              <a:t>第</a:t>
            </a:r>
            <a:r>
              <a:rPr lang="en-US" altLang="zh-TW" sz="4400" b="1" dirty="0" smtClean="0">
                <a:solidFill>
                  <a:prstClr val="black"/>
                </a:solidFill>
                <a:latin typeface="+mj-ea"/>
                <a:cs typeface="+mn-cs"/>
              </a:rPr>
              <a:t>4</a:t>
            </a:r>
            <a:r>
              <a:rPr lang="zh-TW" altLang="en-US" sz="4400" b="1" dirty="0" smtClean="0">
                <a:solidFill>
                  <a:prstClr val="black"/>
                </a:solidFill>
                <a:latin typeface="+mj-ea"/>
                <a:cs typeface="+mn-cs"/>
              </a:rPr>
              <a:t>單元        臺灣</a:t>
            </a:r>
            <a:r>
              <a:rPr lang="zh-TW" altLang="en-US" sz="4400" b="1" dirty="0">
                <a:solidFill>
                  <a:prstClr val="black"/>
                </a:solidFill>
                <a:latin typeface="+mj-ea"/>
                <a:cs typeface="+mn-cs"/>
              </a:rPr>
              <a:t>原住民族</a:t>
            </a:r>
            <a:br>
              <a:rPr lang="zh-TW" altLang="en-US" sz="4400" b="1" dirty="0">
                <a:solidFill>
                  <a:prstClr val="black"/>
                </a:solidFill>
                <a:latin typeface="+mj-ea"/>
                <a:cs typeface="+mn-cs"/>
              </a:rPr>
            </a:br>
            <a:r>
              <a:rPr lang="en-US" altLang="zh-TW" sz="4400" b="1" dirty="0" smtClean="0">
                <a:solidFill>
                  <a:prstClr val="black"/>
                </a:solidFill>
                <a:latin typeface="+mj-ea"/>
                <a:cs typeface="+mn-cs"/>
              </a:rPr>
              <a:t/>
            </a:r>
            <a:br>
              <a:rPr lang="en-US" altLang="zh-TW" sz="4400" b="1" dirty="0" smtClean="0">
                <a:solidFill>
                  <a:prstClr val="black"/>
                </a:solidFill>
                <a:latin typeface="+mj-ea"/>
                <a:cs typeface="+mn-cs"/>
              </a:rPr>
            </a:br>
            <a:r>
              <a:rPr lang="en-US" altLang="zh-TW" sz="4400" b="1" dirty="0">
                <a:solidFill>
                  <a:prstClr val="black"/>
                </a:solidFill>
                <a:latin typeface="+mj-ea"/>
                <a:cs typeface="+mn-cs"/>
              </a:rPr>
              <a:t/>
            </a:r>
            <a:br>
              <a:rPr lang="en-US" altLang="zh-TW" sz="4400" b="1" dirty="0">
                <a:solidFill>
                  <a:prstClr val="black"/>
                </a:solidFill>
                <a:latin typeface="+mj-ea"/>
                <a:cs typeface="+mn-cs"/>
              </a:rPr>
            </a:b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1628800"/>
            <a:ext cx="9144000" cy="3096344"/>
          </a:xfrm>
        </p:spPr>
        <p:txBody>
          <a:bodyPr>
            <a:normAutofit/>
          </a:bodyPr>
          <a:lstStyle/>
          <a:p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200"/>
            <a:ext cx="5651482" cy="6096528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" y="0"/>
            <a:ext cx="9133483" cy="73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2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2" y="27416"/>
            <a:ext cx="47053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050" y="46466"/>
            <a:ext cx="45529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9712" y="4772655"/>
            <a:ext cx="92228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泰雅人（</a:t>
            </a:r>
            <a:r>
              <a:rPr lang="en-US" altLang="zh-TW" sz="3200" b="1" dirty="0" smtClean="0">
                <a:solidFill>
                  <a:prstClr val="black"/>
                </a:solidFill>
                <a:latin typeface="微軟正黑體"/>
              </a:rPr>
              <a:t>Atayal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）是台灣</a:t>
            </a:r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的第三大原住民族群，為典型的高山民族，古有出草獵人頭習俗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/>
            </a:endParaRPr>
          </a:p>
          <a:p>
            <a:r>
              <a:rPr lang="zh-TW" altLang="en-US" sz="3200" b="1" dirty="0">
                <a:solidFill>
                  <a:prstClr val="black"/>
                </a:solidFill>
                <a:latin typeface="微軟正黑體"/>
              </a:rPr>
              <a:t>分布於北部中央山脈兩側，東至花蓮太魯閣，西至東勢，北到烏來，南迄南投縣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/>
              </a:rPr>
              <a:t>仁愛鄉。</a:t>
            </a:r>
            <a:endParaRPr lang="zh-TW" altLang="en-US" sz="3200" b="1" dirty="0">
              <a:solidFill>
                <a:prstClr val="black"/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7448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" y="0"/>
            <a:ext cx="9133851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23528" y="404664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Helvetica"/>
              </a:rPr>
              <a:t>泰雅紋面國寶 簡玉英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1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8"/>
          <a:stretch/>
        </p:blipFill>
        <p:spPr bwMode="auto">
          <a:xfrm>
            <a:off x="0" y="43434"/>
            <a:ext cx="4762500" cy="681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763620" y="56394"/>
            <a:ext cx="438038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全國最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高齡紋面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國寶、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苗栗泰安鄉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泰雅族的簡玉英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，百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歲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壽誕 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2015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月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4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日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簡玉英出生於泰安鄉象鼻村大安部落的頭目家庭，回想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當年紋面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的過程，她還記得痛了一整天，但這是族人的傳統和光榮的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印記。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708" y="0"/>
            <a:ext cx="4755292" cy="68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" y="1124744"/>
            <a:ext cx="7370763" cy="552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72104" y="21128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泰雅族文面</a:t>
            </a:r>
            <a:endParaRPr lang="zh-TW" altLang="en-US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48064" y="21128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4400" b="1" kern="0" dirty="0">
                <a:solidFill>
                  <a:srgbClr val="000000"/>
                </a:solidFill>
                <a:latin typeface="微軟正黑體" panose="020B0604030504040204" pitchFamily="34" charset="-120"/>
              </a:rPr>
              <a:t>文面工</a:t>
            </a:r>
            <a:r>
              <a:rPr kumimoji="1" lang="zh-TW" altLang="en-US" sz="4400" b="1" kern="0" dirty="0">
                <a:solidFill>
                  <a:srgbClr val="000000"/>
                </a:solidFill>
                <a:latin typeface="微軟正黑體" panose="020B0604030504040204" pitchFamily="34" charset="-120"/>
              </a:rPr>
              <a:t>具</a:t>
            </a:r>
            <a:endParaRPr lang="zh-TW" altLang="en-US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" y="361237"/>
            <a:ext cx="7925487" cy="62794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58" y="980728"/>
            <a:ext cx="7200000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850"/>
            <a:ext cx="8279086" cy="51149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652120" y="0"/>
            <a:ext cx="34918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紋面的目的</a:t>
            </a:r>
            <a:endParaRPr lang="en-US" altLang="zh-TW" sz="3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1.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辨識族群</a:t>
            </a:r>
            <a:endParaRPr lang="en-US" altLang="zh-TW" sz="3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2.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顯是成年及能力</a:t>
            </a:r>
            <a:endParaRPr lang="en-US" altLang="zh-TW" sz="3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3.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美觀</a:t>
            </a:r>
            <a:endParaRPr lang="en-US" altLang="zh-TW" sz="3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4.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道德檢驗</a:t>
            </a:r>
            <a:endParaRPr lang="en-US" altLang="zh-TW" sz="3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5.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避邪</a:t>
            </a:r>
            <a:endParaRPr lang="en-US" altLang="zh-TW" sz="3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3200" b="1" dirty="0" smtClean="0">
                <a:solidFill>
                  <a:srgbClr val="FF0000"/>
                </a:solidFill>
                <a:latin typeface="+mj-ea"/>
                <a:ea typeface="+mj-ea"/>
              </a:rPr>
              <a:t>6.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通往祖靈之路</a:t>
            </a:r>
            <a:endParaRPr lang="zh-TW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9512" y="93940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紋面形</a:t>
            </a:r>
            <a:r>
              <a:rPr lang="zh-TW" altLang="en-US" sz="4400" b="1" dirty="0"/>
              <a:t>式</a:t>
            </a:r>
          </a:p>
        </p:txBody>
      </p:sp>
    </p:spTree>
    <p:extLst>
      <p:ext uri="{BB962C8B-B14F-4D97-AF65-F5344CB8AC3E}">
        <p14:creationId xmlns:p14="http://schemas.microsoft.com/office/powerpoint/2010/main" val="169087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b="1" dirty="0">
                <a:solidFill>
                  <a:schemeClr val="tx1"/>
                </a:solidFill>
              </a:rPr>
              <a:t>泰雅族最後一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位紋面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" y="1807361"/>
            <a:ext cx="3597245" cy="405143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苗栗縣泰安鄉泰雅族碩果僅存的文面國寶柯菊蘭高齡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96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歲，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2019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月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14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日過世。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/>
          <a:stretch/>
        </p:blipFill>
        <p:spPr bwMode="auto">
          <a:xfrm>
            <a:off x="3597246" y="1829858"/>
            <a:ext cx="5546754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1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圖片 2" descr="kc04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0812"/>
            <a:ext cx="76200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文字方塊 3"/>
          <p:cNvSpPr txBox="1">
            <a:spLocks noChangeArrowheads="1"/>
          </p:cNvSpPr>
          <p:nvPr/>
        </p:nvSpPr>
        <p:spPr bwMode="auto">
          <a:xfrm>
            <a:off x="5580112" y="260648"/>
            <a:ext cx="29523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太魯閣族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-96402" y="1140713"/>
            <a:ext cx="92404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約</a:t>
            </a:r>
            <a:r>
              <a:rPr lang="en-US" altLang="zh-TW" sz="3200" b="1" dirty="0" smtClean="0">
                <a:latin typeface="+mj-ea"/>
                <a:ea typeface="+mj-ea"/>
              </a:rPr>
              <a:t>17</a:t>
            </a:r>
            <a:r>
              <a:rPr lang="zh-TW" altLang="en-US" sz="3200" b="1" dirty="0" smtClean="0">
                <a:latin typeface="+mj-ea"/>
                <a:ea typeface="+mj-ea"/>
              </a:rPr>
              <a:t>、</a:t>
            </a:r>
            <a:r>
              <a:rPr lang="en-US" altLang="zh-TW" sz="3200" b="1" dirty="0" smtClean="0">
                <a:latin typeface="+mj-ea"/>
                <a:ea typeface="+mj-ea"/>
              </a:rPr>
              <a:t>18</a:t>
            </a:r>
            <a:r>
              <a:rPr lang="zh-TW" altLang="en-US" sz="3200" b="1" dirty="0" smtClean="0">
                <a:latin typeface="+mj-ea"/>
                <a:ea typeface="+mj-ea"/>
              </a:rPr>
              <a:t>世紀，部分德路固語族人越過中央山脈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遷移至東部，族人自稱「太魯閣族」。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霧社事件後，被強制遷徙到花蓮秀林、萬榮的山腳平地，以及漢人居住的吉安混居。</a:t>
            </a:r>
            <a:endParaRPr lang="zh-TW" altLang="en-US" sz="3200" b="1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555938"/>
            <a:ext cx="487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+mj-ea"/>
                <a:ea typeface="+mj-ea"/>
                <a:hlinkClick r:id="rId3"/>
              </a:rPr>
              <a:t>太魯閣族</a:t>
            </a:r>
            <a:r>
              <a:rPr lang="en-US" altLang="zh-TW" sz="3200" b="1" dirty="0">
                <a:latin typeface="+mj-ea"/>
                <a:ea typeface="+mj-ea"/>
                <a:hlinkClick r:id="rId3"/>
              </a:rPr>
              <a:t>-</a:t>
            </a:r>
            <a:r>
              <a:rPr lang="zh-TW" altLang="en-US" sz="3200" b="1" dirty="0">
                <a:latin typeface="+mj-ea"/>
                <a:ea typeface="+mj-ea"/>
                <a:hlinkClick r:id="rId3"/>
              </a:rPr>
              <a:t>圖像式解說故事</a:t>
            </a:r>
            <a:endParaRPr lang="zh-TW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4986923"/>
      </p:ext>
    </p:extLst>
  </p:cSld>
  <p:clrMapOvr>
    <a:masterClrMapping/>
  </p:clrMapOvr>
  <p:transition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賽德克族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0" y="1719263"/>
            <a:ext cx="9144000" cy="5138737"/>
          </a:xfrm>
        </p:spPr>
        <p:txBody>
          <a:bodyPr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主要分布在南投縣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東北部與花蓮縣北部、南部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盛行織布與紋面文化，以祖訓</a:t>
            </a:r>
            <a:r>
              <a:rPr lang="en-US" altLang="zh-TW" sz="3200" b="1" dirty="0" err="1">
                <a:solidFill>
                  <a:prstClr val="black"/>
                </a:solidFill>
                <a:latin typeface="微軟正黑體" panose="020B0604030504040204" pitchFamily="34" charset="-120"/>
              </a:rPr>
              <a:t>gaya</a:t>
            </a: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為生活準則，重視祖靈的祭祀儀式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賽德克族與泰雅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族語言有差異性，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但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兩者都有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紋面、出草等文化。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賽德克族與太魯閣族則有共同的起源與文化，卻在居住地域的迥異以及太魯閣族人的身分認同下分道揚鑣。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目前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人口約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10,452 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人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（ 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2020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年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) 1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月）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742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</a:rPr>
              <a:t>賽德克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族彩虹橋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賽德克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人尊崇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彩虹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，認為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彩虹是神的東西，不能用手直指，否則手指頭會斷掉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賽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德克族人死後，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靈魂通往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靈界時，會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經過彩虹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橋，橋上有祖靈固守，祂會檢視每個靈魂是否具有通過彩虹橋的資格。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935372"/>
            <a:ext cx="37814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4574530"/>
            <a:ext cx="51480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賽德克族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祖靈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信仰的分享儀式，宰殺豬肉並放置在樹木上與祖靈分享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  <a:p>
            <a:pPr lvl="0"/>
            <a:r>
              <a:rPr lang="zh-TW" altLang="en-US" sz="3200" b="1" dirty="0" smtClean="0">
                <a:solidFill>
                  <a:srgbClr val="C00000"/>
                </a:solidFill>
                <a:hlinkClick r:id="rId3"/>
              </a:rPr>
              <a:t>賽</a:t>
            </a:r>
            <a:r>
              <a:rPr lang="zh-TW" altLang="en-US" sz="3200" b="1" dirty="0">
                <a:solidFill>
                  <a:srgbClr val="C00000"/>
                </a:solidFill>
                <a:hlinkClick r:id="rId3"/>
              </a:rPr>
              <a:t>德克</a:t>
            </a:r>
            <a:r>
              <a:rPr lang="en-US" altLang="zh-TW" sz="3200" b="1" dirty="0">
                <a:solidFill>
                  <a:srgbClr val="C00000"/>
                </a:solidFill>
                <a:hlinkClick r:id="rId3"/>
              </a:rPr>
              <a:t>‧</a:t>
            </a:r>
            <a:r>
              <a:rPr lang="zh-TW" altLang="en-US" sz="3200" b="1" dirty="0">
                <a:solidFill>
                  <a:srgbClr val="C00000"/>
                </a:solidFill>
                <a:hlinkClick r:id="rId3"/>
              </a:rPr>
              <a:t>巴萊之看見彩虹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91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25"/>
            <a:ext cx="7620000" cy="570547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27432"/>
            <a:ext cx="8263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TW" altLang="en-US" sz="2400" b="1" dirty="0" smtClean="0">
                <a:solidFill>
                  <a:srgbClr val="303131"/>
                </a:solidFill>
                <a:latin typeface="+mj-ea"/>
                <a:ea typeface="+mj-ea"/>
              </a:rPr>
              <a:t>賽</a:t>
            </a:r>
            <a:r>
              <a:rPr lang="zh-TW" altLang="en-US" sz="2400" b="1" dirty="0">
                <a:solidFill>
                  <a:srgbClr val="303131"/>
                </a:solidFill>
                <a:latin typeface="+mj-ea"/>
                <a:ea typeface="+mj-ea"/>
              </a:rPr>
              <a:t>德克</a:t>
            </a:r>
            <a:r>
              <a:rPr lang="zh-TW" altLang="en-US" sz="2400" b="1" dirty="0" smtClean="0">
                <a:solidFill>
                  <a:srgbClr val="303131"/>
                </a:solidFill>
                <a:latin typeface="+mj-ea"/>
                <a:ea typeface="+mj-ea"/>
              </a:rPr>
              <a:t>族</a:t>
            </a:r>
            <a:endParaRPr lang="en-US" altLang="zh-TW" sz="2400" b="1" dirty="0" smtClean="0">
              <a:solidFill>
                <a:srgbClr val="303131"/>
              </a:solidFill>
              <a:latin typeface="+mj-ea"/>
              <a:ea typeface="+mj-ea"/>
            </a:endParaRPr>
          </a:p>
          <a:p>
            <a:pPr fontAlgn="base"/>
            <a:r>
              <a:rPr lang="zh-TW" altLang="en-US" sz="2400" b="1" dirty="0" smtClean="0">
                <a:solidFill>
                  <a:srgbClr val="303131"/>
                </a:solidFill>
                <a:latin typeface="+mj-ea"/>
                <a:ea typeface="+mj-ea"/>
              </a:rPr>
              <a:t>南投合作村正名 ，恢復</a:t>
            </a:r>
            <a:r>
              <a:rPr lang="zh-TW" altLang="en-US" sz="2400" b="1" dirty="0">
                <a:solidFill>
                  <a:srgbClr val="303131"/>
                </a:solidFill>
                <a:latin typeface="+mj-ea"/>
                <a:ea typeface="+mj-ea"/>
              </a:rPr>
              <a:t>傳統舊名「德魯固」或「德鹿固」村</a:t>
            </a:r>
          </a:p>
          <a:p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45057" y="1004440"/>
            <a:ext cx="152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仁愛鄉</a:t>
            </a:r>
            <a:r>
              <a:rPr lang="en-US" altLang="zh-TW" sz="2400" b="1" dirty="0" smtClean="0">
                <a:solidFill>
                  <a:srgbClr val="FF0000"/>
                </a:solidFill>
                <a:latin typeface="+mj-ea"/>
                <a:ea typeface="+mj-ea"/>
              </a:rPr>
              <a:t>16</a:t>
            </a:r>
            <a:r>
              <a:rPr lang="zh-TW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村，除了都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達</a:t>
            </a:r>
            <a:r>
              <a:rPr lang="zh-TW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村使用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原住民傳統地名之外</a:t>
            </a:r>
            <a:r>
              <a:rPr lang="zh-TW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，</a:t>
            </a:r>
            <a:endParaRPr lang="en-US" altLang="zh-TW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各村命名，互助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、合作、親愛、法治、大同、新生、中正、力行</a:t>
            </a:r>
            <a:r>
              <a:rPr lang="zh-TW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等名稱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與傳統歷史文化毫無關聯</a:t>
            </a:r>
            <a:r>
              <a:rPr lang="zh-TW" altLang="en-US" sz="2400" dirty="0">
                <a:solidFill>
                  <a:srgbClr val="303131"/>
                </a:solidFill>
                <a:latin typeface="avenir-lt-w01_35-light1475496"/>
              </a:rPr>
              <a:t>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438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" y="0"/>
            <a:ext cx="4973250" cy="684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978391" y="0"/>
            <a:ext cx="4150534" cy="762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/>
              <a:t>原住民</a:t>
            </a:r>
            <a:r>
              <a:rPr lang="zh-TW" altLang="en-US" sz="3200" b="1" dirty="0"/>
              <a:t>族的族名，有七族（泰雅、布農、鄒、達悟、邵、撒奇萊雅、賽德克）是取該族對「人」的發音</a:t>
            </a:r>
            <a:r>
              <a:rPr lang="zh-TW" altLang="en-US" sz="3200" b="1" dirty="0" smtClean="0"/>
              <a:t>。</a:t>
            </a:r>
            <a:endParaRPr lang="en-US" altLang="zh-TW" sz="3200" b="1" dirty="0" smtClean="0"/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雅美（</a:t>
            </a:r>
            <a:r>
              <a:rPr lang="en-US" altLang="zh-TW" sz="2400" b="1" dirty="0" err="1">
                <a:solidFill>
                  <a:srgbClr val="FF0000"/>
                </a:solidFill>
                <a:latin typeface="+mj-ea"/>
                <a:ea typeface="+mj-ea"/>
              </a:rPr>
              <a:t>Yami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）族的稱呼始於日本學者鳥居龍藏，因為該族自稱「</a:t>
            </a:r>
            <a:r>
              <a:rPr lang="en-US" altLang="zh-TW" sz="2400" b="1" dirty="0" err="1">
                <a:solidFill>
                  <a:srgbClr val="FF0000"/>
                </a:solidFill>
                <a:latin typeface="+mj-ea"/>
                <a:ea typeface="+mj-ea"/>
              </a:rPr>
              <a:t>yami</a:t>
            </a:r>
            <a:r>
              <a:rPr lang="en-US" altLang="zh-TW" sz="2400" b="1" dirty="0">
                <a:solidFill>
                  <a:srgbClr val="FF0000"/>
                </a:solidFill>
                <a:latin typeface="+mj-ea"/>
                <a:ea typeface="+mj-ea"/>
              </a:rPr>
              <a:t> kami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」， </a:t>
            </a:r>
            <a:r>
              <a:rPr lang="en-US" altLang="zh-TW" sz="2400" b="1" dirty="0">
                <a:solidFill>
                  <a:srgbClr val="FF0000"/>
                </a:solidFill>
                <a:latin typeface="+mj-ea"/>
                <a:ea typeface="+mj-ea"/>
              </a:rPr>
              <a:t>kami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是「我們」的意思</a:t>
            </a:r>
            <a:r>
              <a:rPr lang="zh-TW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。</a:t>
            </a:r>
            <a:endParaRPr lang="en-US" altLang="zh-TW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蘭嶼新世代青年認為：蘭嶼人一直以「 </a:t>
            </a:r>
            <a:r>
              <a:rPr lang="en-US" altLang="zh-TW" sz="2400" b="1" dirty="0" err="1">
                <a:solidFill>
                  <a:srgbClr val="FF0000"/>
                </a:solidFill>
                <a:latin typeface="+mj-ea"/>
                <a:ea typeface="+mj-ea"/>
              </a:rPr>
              <a:t>tao</a:t>
            </a:r>
            <a:r>
              <a:rPr lang="en-US" altLang="zh-TW" sz="2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」自稱，其意為「人」</a:t>
            </a:r>
            <a:r>
              <a:rPr lang="zh-TW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。</a:t>
            </a:r>
            <a:endParaRPr lang="en-US" altLang="zh-TW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zh-TW" sz="2400" b="1" dirty="0">
                <a:hlinkClick r:id="rId3"/>
              </a:rPr>
              <a:t>16</a:t>
            </a:r>
            <a:r>
              <a:rPr lang="zh-TW" altLang="en-US" sz="2400" b="1" dirty="0">
                <a:hlinkClick r:id="rId3"/>
              </a:rPr>
              <a:t>族群禮讚</a:t>
            </a:r>
            <a:endParaRPr lang="zh-TW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prstClr val="black">
                  <a:lumMod val="75000"/>
                  <a:lumOff val="25000"/>
                </a:prstClr>
              </a:buClr>
            </a:pPr>
            <a:endParaRPr lang="en-US" altLang="zh-TW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zh-TW" altLang="en-US" sz="3200" b="1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23928" y="6192621"/>
            <a:ext cx="56720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b="1" dirty="0" smtClean="0">
                <a:solidFill>
                  <a:srgbClr val="002060"/>
                </a:solidFill>
                <a:latin typeface="+mj-ea"/>
                <a:ea typeface="+mj-ea"/>
              </a:rPr>
              <a:t>原住民</a:t>
            </a:r>
            <a:r>
              <a:rPr lang="en-US" altLang="zh-TW" sz="4400" b="1" dirty="0">
                <a:solidFill>
                  <a:srgbClr val="002060"/>
                </a:solidFill>
                <a:latin typeface="+mj-ea"/>
                <a:ea typeface="+mj-ea"/>
              </a:rPr>
              <a:t>16</a:t>
            </a:r>
            <a:r>
              <a:rPr lang="zh-TW" altLang="en-US" sz="4400" b="1" dirty="0" smtClean="0">
                <a:solidFill>
                  <a:srgbClr val="002060"/>
                </a:solidFill>
                <a:latin typeface="+mj-ea"/>
                <a:ea typeface="+mj-ea"/>
              </a:rPr>
              <a:t>族代表</a:t>
            </a:r>
            <a:r>
              <a:rPr lang="zh-TW" altLang="en-US" sz="4400" b="1" dirty="0">
                <a:solidFill>
                  <a:srgbClr val="002060"/>
                </a:solidFill>
                <a:latin typeface="+mj-ea"/>
                <a:ea typeface="+mj-ea"/>
              </a:rPr>
              <a:t>服飾</a:t>
            </a:r>
          </a:p>
        </p:txBody>
      </p:sp>
    </p:spTree>
    <p:extLst>
      <p:ext uri="{BB962C8B-B14F-4D97-AF65-F5344CB8AC3E}">
        <p14:creationId xmlns:p14="http://schemas.microsoft.com/office/powerpoint/2010/main" val="345050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阿美族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0" y="1719263"/>
            <a:ext cx="9144000" cy="5138737"/>
          </a:xfrm>
        </p:spPr>
        <p:txBody>
          <a:bodyPr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原住民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族群中人口最多的一族。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主要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分布在中央山脈以東、立霧溪以南的平原地區，包含臺灣東部的花蓮、臺東兩縣，以及屏東縣的恆春半島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傳統產業為農業與漁業，豐年祭是阿美族人在小米收穫後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，為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感謝神靈而舉行的祭典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阿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美族最高領袖是大頭目，透過選賢與能制度，由地方領袖、男子年齡階級與司祭家代表在會議中選出。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133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" y="17690"/>
            <a:ext cx="34671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492252" y="44624"/>
            <a:ext cx="56517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41823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大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1823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頭目是部落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41823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之最高政治領袖兼大司祭之職能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1823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。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rgbClr val="141823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457200" lvl="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u="sng" dirty="0">
                <a:solidFill>
                  <a:srgbClr val="C00000"/>
                </a:solidFill>
                <a:latin typeface="+mj-ea"/>
                <a:ea typeface="+mj-ea"/>
              </a:rPr>
              <a:t>領袖</a:t>
            </a:r>
            <a:r>
              <a:rPr lang="zh-TW" altLang="en-US" sz="3200" b="1" u="sng" dirty="0" smtClean="0">
                <a:solidFill>
                  <a:srgbClr val="C00000"/>
                </a:solidFill>
                <a:latin typeface="+mj-ea"/>
                <a:ea typeface="+mj-ea"/>
              </a:rPr>
              <a:t>制度</a:t>
            </a:r>
            <a:r>
              <a:rPr lang="zh-TW" altLang="en-US" sz="3200" b="1" dirty="0" smtClean="0">
                <a:solidFill>
                  <a:srgbClr val="C0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zh-TW" altLang="en-US" sz="3200" b="1" u="sng" dirty="0" smtClean="0">
                <a:solidFill>
                  <a:srgbClr val="C00000"/>
                </a:solidFill>
                <a:latin typeface="+mj-ea"/>
                <a:ea typeface="+mj-ea"/>
              </a:rPr>
              <a:t>年齡</a:t>
            </a:r>
            <a:r>
              <a:rPr lang="zh-TW" altLang="en-US" sz="3200" b="1" u="sng" dirty="0">
                <a:solidFill>
                  <a:srgbClr val="C00000"/>
                </a:solidFill>
                <a:latin typeface="+mj-ea"/>
                <a:ea typeface="+mj-ea"/>
              </a:rPr>
              <a:t>階級制度</a:t>
            </a:r>
            <a:r>
              <a:rPr lang="zh-TW" altLang="en-US" sz="3200" b="1" dirty="0">
                <a:solidFill>
                  <a:srgbClr val="C00000"/>
                </a:solidFill>
                <a:latin typeface="+mj-ea"/>
                <a:ea typeface="+mj-ea"/>
              </a:rPr>
              <a:t>及</a:t>
            </a:r>
            <a:r>
              <a:rPr lang="zh-TW" altLang="en-US" sz="3200" b="1" u="sng" dirty="0">
                <a:solidFill>
                  <a:srgbClr val="C00000"/>
                </a:solidFill>
                <a:latin typeface="+mj-ea"/>
                <a:ea typeface="+mj-ea"/>
              </a:rPr>
              <a:t>巫師（宗教）制度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1823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是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41823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阿美族部落政治三大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1823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要素。</a:t>
            </a:r>
            <a:endParaRPr lang="en-US" altLang="zh-TW" sz="3200" b="1" dirty="0">
              <a:solidFill>
                <a:srgbClr val="141823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840" y="2512729"/>
            <a:ext cx="5715000" cy="3810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7504" y="57332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92235" y="6322729"/>
            <a:ext cx="83920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阿美</a:t>
            </a:r>
            <a:r>
              <a:rPr lang="zh-TW" altLang="en-US" sz="3200" b="1" dirty="0" smtClean="0"/>
              <a:t>族馬太</a:t>
            </a:r>
            <a:r>
              <a:rPr lang="zh-TW" altLang="en-US" sz="3200" b="1" dirty="0"/>
              <a:t>鞍、太巴塱兩社特有的領袖制度。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245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圖片 3" descr="0100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/>
        </p:blipFill>
        <p:spPr bwMode="auto">
          <a:xfrm>
            <a:off x="101783" y="3356992"/>
            <a:ext cx="6582772" cy="34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文字方塊 4"/>
          <p:cNvSpPr txBox="1">
            <a:spLocks noChangeArrowheads="1"/>
          </p:cNvSpPr>
          <p:nvPr/>
        </p:nvSpPr>
        <p:spPr bwMode="auto">
          <a:xfrm>
            <a:off x="0" y="0"/>
            <a:ext cx="484128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阿美族的體型較為高大，</a:t>
            </a:r>
            <a:endParaRPr kumimoji="1" lang="en-US" altLang="zh-TW" sz="4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運動場上常有傑出的表現。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00" y="140648"/>
            <a:ext cx="42672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992"/>
            <a:ext cx="9120000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04605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kc05-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24200"/>
            <a:ext cx="5143500" cy="3733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圖片 3" descr="DSC_074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124744"/>
            <a:ext cx="3810000" cy="243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 descr="DSC_08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4324350"/>
            <a:ext cx="3810000" cy="2533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157" name="圖片 5" descr="DSC_081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120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292080" y="3540492"/>
            <a:ext cx="33843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撒奇萊雅族主要分佈於花蓮奇萊平原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662319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" r="10684"/>
          <a:stretch/>
        </p:blipFill>
        <p:spPr bwMode="auto">
          <a:xfrm>
            <a:off x="33208" y="1772816"/>
            <a:ext cx="469454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3208" y="44624"/>
            <a:ext cx="90752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141823"/>
                </a:solidFill>
                <a:latin typeface="微軟正黑體"/>
              </a:rPr>
              <a:t>布農語</a:t>
            </a:r>
            <a:r>
              <a:rPr lang="en-US" altLang="zh-TW" sz="3200" b="1" dirty="0" err="1">
                <a:solidFill>
                  <a:srgbClr val="141823"/>
                </a:solidFill>
                <a:latin typeface="微軟正黑體"/>
              </a:rPr>
              <a:t>Bunun</a:t>
            </a:r>
            <a:r>
              <a:rPr lang="zh-TW" altLang="en-US" sz="3200" b="1" dirty="0">
                <a:solidFill>
                  <a:srgbClr val="141823"/>
                </a:solidFill>
                <a:latin typeface="微軟正黑體"/>
              </a:rPr>
              <a:t>直譯而來，是「人」的意思</a:t>
            </a:r>
            <a:r>
              <a:rPr lang="zh-TW" altLang="en-US" sz="3200" b="1" dirty="0" smtClean="0">
                <a:solidFill>
                  <a:srgbClr val="141823"/>
                </a:solidFill>
                <a:latin typeface="微軟正黑體"/>
              </a:rPr>
              <a:t>，隱含</a:t>
            </a:r>
            <a:r>
              <a:rPr lang="zh-TW" altLang="en-US" sz="3200" b="1" dirty="0">
                <a:solidFill>
                  <a:srgbClr val="141823"/>
                </a:solidFill>
                <a:latin typeface="微軟正黑體"/>
              </a:rPr>
              <a:t>著「真正的人」</a:t>
            </a:r>
            <a:r>
              <a:rPr lang="zh-TW" altLang="en-US" sz="3200" b="1" dirty="0" smtClean="0">
                <a:solidFill>
                  <a:srgbClr val="141823"/>
                </a:solidFill>
                <a:latin typeface="微軟正黑體"/>
              </a:rPr>
              <a:t>。</a:t>
            </a:r>
            <a:endParaRPr lang="en-US" altLang="zh-TW" sz="3200" b="1" dirty="0" smtClean="0">
              <a:solidFill>
                <a:srgbClr val="141823"/>
              </a:solidFill>
              <a:latin typeface="微軟正黑體"/>
            </a:endParaRPr>
          </a:p>
          <a:p>
            <a:r>
              <a:rPr lang="zh-TW" altLang="en-US" sz="3200" b="1" dirty="0" smtClean="0">
                <a:solidFill>
                  <a:srgbClr val="141823"/>
                </a:solidFill>
                <a:latin typeface="微軟正黑體"/>
                <a:hlinkClick r:id="rId3"/>
              </a:rPr>
              <a:t>布農族八部合音</a:t>
            </a:r>
            <a:endParaRPr lang="en-US" altLang="zh-TW" sz="3200" b="1" dirty="0" smtClean="0">
              <a:solidFill>
                <a:srgbClr val="141823"/>
              </a:solidFill>
              <a:latin typeface="微軟正黑體"/>
            </a:endParaRPr>
          </a:p>
          <a:p>
            <a:endParaRPr lang="zh-TW" altLang="en-US" sz="3200" b="1" dirty="0">
              <a:solidFill>
                <a:prstClr val="black"/>
              </a:solidFill>
              <a:latin typeface="微軟正黑體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3873"/>
          <a:stretch/>
        </p:blipFill>
        <p:spPr bwMode="auto">
          <a:xfrm>
            <a:off x="4723149" y="1770328"/>
            <a:ext cx="442085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376215"/>
            <a:ext cx="9108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微軟正黑體"/>
              </a:rPr>
              <a:t>布農族的杵</a:t>
            </a:r>
            <a:r>
              <a:rPr lang="zh-TW" altLang="en-US" sz="3200" b="1" dirty="0" smtClean="0">
                <a:solidFill>
                  <a:srgbClr val="C00000"/>
                </a:solidFill>
                <a:latin typeface="微軟正黑體"/>
              </a:rPr>
              <a:t>樂</a:t>
            </a:r>
            <a:r>
              <a:rPr lang="zh-TW" altLang="en-US" sz="3200" b="1" dirty="0">
                <a:solidFill>
                  <a:srgbClr val="C00000"/>
                </a:solidFill>
                <a:latin typeface="微軟正黑體"/>
              </a:rPr>
              <a:t>來</a:t>
            </a:r>
            <a:r>
              <a:rPr lang="zh-TW" altLang="en-US" sz="3200" b="1" dirty="0" smtClean="0">
                <a:solidFill>
                  <a:srgbClr val="C00000"/>
                </a:solidFill>
                <a:latin typeface="微軟正黑體"/>
              </a:rPr>
              <a:t>自</a:t>
            </a:r>
            <a:r>
              <a:rPr lang="zh-TW" altLang="en-US" sz="3200" b="1" dirty="0">
                <a:solidFill>
                  <a:srgbClr val="C00000"/>
                </a:solidFill>
                <a:latin typeface="微軟正黑體"/>
              </a:rPr>
              <a:t>生活</a:t>
            </a:r>
            <a:r>
              <a:rPr lang="en-US" altLang="zh-TW" sz="3200" b="1" dirty="0">
                <a:solidFill>
                  <a:srgbClr val="C00000"/>
                </a:solidFill>
                <a:latin typeface="微軟正黑體"/>
              </a:rPr>
              <a:t>,</a:t>
            </a:r>
            <a:r>
              <a:rPr lang="zh-TW" altLang="en-US" sz="3200" b="1" dirty="0">
                <a:solidFill>
                  <a:srgbClr val="C00000"/>
                </a:solidFill>
                <a:latin typeface="微軟正黑體"/>
              </a:rPr>
              <a:t>善於傾聽大自然之音的布農</a:t>
            </a:r>
            <a:r>
              <a:rPr lang="zh-TW" altLang="en-US" sz="3200" b="1" dirty="0" smtClean="0">
                <a:solidFill>
                  <a:srgbClr val="C00000"/>
                </a:solidFill>
                <a:latin typeface="微軟正黑體"/>
              </a:rPr>
              <a:t>族人，</a:t>
            </a:r>
            <a:r>
              <a:rPr lang="zh-TW" altLang="en-US" sz="3200" b="1" dirty="0">
                <a:solidFill>
                  <a:srgbClr val="C00000"/>
                </a:solidFill>
                <a:latin typeface="微軟正黑體"/>
              </a:rPr>
              <a:t>將杵棒擊打石板的聲音</a:t>
            </a:r>
            <a:r>
              <a:rPr lang="en-US" altLang="zh-TW" sz="3200" b="1" dirty="0">
                <a:solidFill>
                  <a:srgbClr val="C00000"/>
                </a:solidFill>
                <a:latin typeface="微軟正黑體"/>
              </a:rPr>
              <a:t>,</a:t>
            </a:r>
            <a:r>
              <a:rPr lang="zh-TW" altLang="en-US" sz="3200" b="1" dirty="0">
                <a:solidFill>
                  <a:srgbClr val="C00000"/>
                </a:solidFill>
                <a:latin typeface="微軟正黑體"/>
              </a:rPr>
              <a:t>依粗細長短組合成高低不同的悅耳聲音</a:t>
            </a:r>
            <a:r>
              <a:rPr lang="en-US" altLang="zh-TW" sz="3200" b="1" dirty="0">
                <a:solidFill>
                  <a:srgbClr val="C00000"/>
                </a:solidFill>
                <a:latin typeface="微軟正黑體"/>
              </a:rPr>
              <a:t>,</a:t>
            </a:r>
            <a:r>
              <a:rPr lang="zh-TW" altLang="en-US" sz="3200" b="1" dirty="0">
                <a:solidFill>
                  <a:srgbClr val="C00000"/>
                </a:solidFill>
                <a:latin typeface="微軟正黑體"/>
              </a:rPr>
              <a:t>成為極具特色的民族音樂。</a:t>
            </a:r>
          </a:p>
        </p:txBody>
      </p:sp>
    </p:spTree>
    <p:extLst>
      <p:ext uri="{BB962C8B-B14F-4D97-AF65-F5344CB8AC3E}">
        <p14:creationId xmlns:p14="http://schemas.microsoft.com/office/powerpoint/2010/main" val="3032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2150"/>
            <a:ext cx="6529387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95536" y="0"/>
            <a:ext cx="81291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布農族</a:t>
            </a:r>
            <a:r>
              <a:rPr kumimoji="1" lang="en-US" altLang="zh-TW" sz="4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—</a:t>
            </a:r>
            <a:r>
              <a:rPr kumimoji="1" lang="zh-TW" altLang="en-US" sz="4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祈禱小米豐收</a:t>
            </a:r>
            <a:r>
              <a:rPr kumimoji="1" lang="zh-TW" altLang="en-US" sz="44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祭射耳</a:t>
            </a:r>
            <a:r>
              <a:rPr kumimoji="1" lang="zh-TW" altLang="en-US" sz="4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祭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08720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+mj-ea"/>
                <a:ea typeface="+mj-ea"/>
              </a:rPr>
              <a:t>布農族有精靈（</a:t>
            </a:r>
            <a:r>
              <a:rPr lang="en-US" altLang="zh-TW" sz="3200" b="1" dirty="0" err="1">
                <a:latin typeface="+mj-ea"/>
                <a:ea typeface="+mj-ea"/>
              </a:rPr>
              <a:t>hanitu</a:t>
            </a:r>
            <a:r>
              <a:rPr lang="zh-TW" altLang="en-US" sz="3200" b="1" dirty="0">
                <a:latin typeface="+mj-ea"/>
                <a:ea typeface="+mj-ea"/>
              </a:rPr>
              <a:t>）的觀念，相信個人能力、疾病與災禍，都跟精靈</a:t>
            </a:r>
            <a:r>
              <a:rPr lang="en-US" altLang="zh-TW" sz="3200" b="1" dirty="0" err="1">
                <a:latin typeface="+mj-ea"/>
                <a:ea typeface="+mj-ea"/>
              </a:rPr>
              <a:t>hanitu</a:t>
            </a:r>
            <a:r>
              <a:rPr lang="en-US" altLang="zh-TW" sz="3200" b="1" dirty="0">
                <a:latin typeface="+mj-ea"/>
                <a:ea typeface="+mj-ea"/>
              </a:rPr>
              <a:t> </a:t>
            </a:r>
            <a:r>
              <a:rPr lang="zh-TW" altLang="en-US" sz="3200" b="1" dirty="0" smtClean="0">
                <a:latin typeface="+mj-ea"/>
                <a:ea typeface="+mj-ea"/>
              </a:rPr>
              <a:t>有關係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祭典</a:t>
            </a:r>
            <a:r>
              <a:rPr lang="zh-TW" altLang="en-US" sz="3200" b="1" dirty="0">
                <a:latin typeface="+mj-ea"/>
                <a:ea typeface="+mj-ea"/>
              </a:rPr>
              <a:t>以射耳祭（</a:t>
            </a:r>
            <a:r>
              <a:rPr lang="en-US" altLang="zh-TW" sz="3200" b="1" dirty="0" err="1">
                <a:latin typeface="+mj-ea"/>
                <a:ea typeface="+mj-ea"/>
              </a:rPr>
              <a:t>malahodaigian</a:t>
            </a:r>
            <a:r>
              <a:rPr lang="zh-TW" altLang="en-US" sz="3200" b="1" dirty="0">
                <a:latin typeface="+mj-ea"/>
                <a:ea typeface="+mj-ea"/>
              </a:rPr>
              <a:t>）最具代表性，農業祭</a:t>
            </a:r>
            <a:r>
              <a:rPr lang="zh-TW" altLang="en-US" sz="3200" b="1" dirty="0" smtClean="0">
                <a:latin typeface="+mj-ea"/>
                <a:ea typeface="+mj-ea"/>
              </a:rPr>
              <a:t>儀的</a:t>
            </a:r>
            <a:r>
              <a:rPr lang="zh-TW" altLang="en-US" sz="3200" b="1" dirty="0">
                <a:latin typeface="+mj-ea"/>
                <a:ea typeface="+mj-ea"/>
              </a:rPr>
              <a:t>「祈禱小米豐收歌」（</a:t>
            </a:r>
            <a:r>
              <a:rPr lang="en-US" altLang="zh-TW" sz="3200" b="1" dirty="0" err="1">
                <a:latin typeface="+mj-ea"/>
                <a:ea typeface="+mj-ea"/>
              </a:rPr>
              <a:t>pasibutbut</a:t>
            </a:r>
            <a:r>
              <a:rPr lang="zh-TW" altLang="en-US" sz="3200" b="1" dirty="0">
                <a:latin typeface="+mj-ea"/>
                <a:ea typeface="+mj-ea"/>
              </a:rPr>
              <a:t>）音樂造詣享譽國際。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3124200"/>
            <a:ext cx="56197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5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卑南族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0" y="1719263"/>
            <a:ext cx="9144000" cy="5138737"/>
          </a:xfrm>
        </p:spPr>
        <p:txBody>
          <a:bodyPr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卑南族社會有嚴謹的年齡階級組織與會所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制度。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年度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慶典有「小米鋤草完工慶」、「小米收穫祭」（感恩海祭）、「少年年祭」（猴祭）、「年祭」（大獵祭）等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，大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獵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祭是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卑南族群最隆重的祭典。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早期，卑南族的巫術十分盛行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3200" b="1" dirty="0">
                <a:hlinkClick r:id="rId2"/>
              </a:rPr>
              <a:t>張惠妹</a:t>
            </a:r>
            <a:r>
              <a:rPr lang="en-US" altLang="zh-TW" sz="3200" b="1" dirty="0">
                <a:hlinkClick r:id="rId2"/>
              </a:rPr>
              <a:t>-</a:t>
            </a:r>
            <a:r>
              <a:rPr lang="zh-TW" altLang="en-US" sz="3200" b="1" dirty="0">
                <a:hlinkClick r:id="rId2"/>
              </a:rPr>
              <a:t>思念</a:t>
            </a:r>
            <a:r>
              <a:rPr lang="en-US" altLang="zh-TW" sz="3200" b="1" dirty="0">
                <a:hlinkClick r:id="rId2"/>
              </a:rPr>
              <a:t>-</a:t>
            </a:r>
            <a:r>
              <a:rPr lang="zh-TW" altLang="en-US" sz="3200" b="1" dirty="0">
                <a:hlinkClick r:id="rId2"/>
              </a:rPr>
              <a:t>卑南族古調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33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文字方塊 7"/>
          <p:cNvSpPr txBox="1">
            <a:spLocks noChangeArrowheads="1"/>
          </p:cNvSpPr>
          <p:nvPr/>
        </p:nvSpPr>
        <p:spPr bwMode="auto">
          <a:xfrm>
            <a:off x="-1" y="0"/>
            <a:ext cx="914400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36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賽夏族</a:t>
            </a:r>
            <a:endParaRPr kumimoji="1" lang="en-US" altLang="zh-TW" sz="36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社會</a:t>
            </a:r>
            <a:r>
              <a:rPr kumimoji="1"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以氏族為基礎</a:t>
            </a:r>
            <a:r>
              <a:rPr kumimoji="1"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</a:t>
            </a:r>
            <a:r>
              <a:rPr kumimoji="1"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遵守社會與婚姻規範</a:t>
            </a:r>
            <a:r>
              <a:rPr kumimoji="1"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祖靈與矮靈信仰為主，</a:t>
            </a:r>
            <a:r>
              <a:rPr kumimoji="1"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以矮</a:t>
            </a:r>
            <a:r>
              <a:rPr kumimoji="1"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靈祭典最具知名度。</a:t>
            </a:r>
            <a:endParaRPr kumimoji="1"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5075"/>
            <a:ext cx="9129999" cy="60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25422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76672"/>
            <a:ext cx="7125113" cy="924475"/>
          </a:xfrm>
        </p:spPr>
        <p:txBody>
          <a:bodyPr/>
          <a:lstStyle/>
          <a:p>
            <a:pPr algn="ctr" eaLnBrk="1" hangingPunct="1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鄒族文化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0" y="1719263"/>
            <a:ext cx="9144000" cy="4949825"/>
          </a:xfrm>
        </p:spPr>
        <p:txBody>
          <a:bodyPr anchor="t">
            <a:no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鄒族又稱曹族，主要分布嘉義縣阿里山鄉，少部份居住南投縣信義鄉，合稱之為「北鄒」。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與北鄒相對映，稱之為「南鄒」，居住於高雄縣那瑪夏區與桃源區，鄒族總人口約七千多人。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北鄒的「凱旋祭」（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MAYSAVI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）主要是祭拜戰神。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鄒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族的勇士與戰祭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zh-TW" altLang="en-US" sz="3200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401147"/>
            <a:ext cx="3974937" cy="53039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4511"/>
            <a:ext cx="5182049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2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96" y="0"/>
            <a:ext cx="542925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46856" y="4063734"/>
            <a:ext cx="916682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+mj-ea"/>
                <a:ea typeface="+mj-ea"/>
              </a:rPr>
              <a:t>鄒族的年度盛會</a:t>
            </a:r>
            <a:r>
              <a:rPr lang="zh-TW" altLang="en-US" sz="3200" b="1" dirty="0" smtClean="0">
                <a:latin typeface="+mj-ea"/>
                <a:ea typeface="+mj-ea"/>
              </a:rPr>
              <a:t>，小米</a:t>
            </a:r>
            <a:r>
              <a:rPr lang="zh-TW" altLang="en-US" sz="3200" b="1" dirty="0">
                <a:latin typeface="+mj-ea"/>
                <a:ea typeface="+mj-ea"/>
              </a:rPr>
              <a:t>豐收穫</a:t>
            </a:r>
            <a:r>
              <a:rPr lang="zh-TW" altLang="en-US" sz="3200" b="1" dirty="0" smtClean="0">
                <a:latin typeface="+mj-ea"/>
                <a:ea typeface="+mj-ea"/>
              </a:rPr>
              <a:t>祭之後</a:t>
            </a:r>
            <a:r>
              <a:rPr lang="zh-TW" altLang="en-US" sz="3200" b="1" dirty="0">
                <a:latin typeface="+mj-ea"/>
                <a:ea typeface="+mj-ea"/>
              </a:rPr>
              <a:t>，在「庫巴」</a:t>
            </a:r>
            <a:r>
              <a:rPr lang="zh-TW" altLang="en-US" sz="3200" b="1" dirty="0" smtClean="0">
                <a:latin typeface="+mj-ea"/>
                <a:ea typeface="+mj-ea"/>
              </a:rPr>
              <a:t>舉行祭</a:t>
            </a:r>
            <a:r>
              <a:rPr lang="zh-TW" altLang="en-US" sz="3200" b="1" dirty="0">
                <a:latin typeface="+mj-ea"/>
                <a:ea typeface="+mj-ea"/>
              </a:rPr>
              <a:t>儀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>
                <a:latin typeface="+mj-ea"/>
                <a:ea typeface="+mj-ea"/>
              </a:rPr>
              <a:t>「庫巴」是鄒族男子議決部落大事，以及宴會、祭典、出征時（現為出獵）頭目向大眾訓話，發佈命令的總部，也是女人的禁地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r>
              <a:rPr lang="zh-TW" altLang="en-US" sz="3200" b="1" dirty="0">
                <a:hlinkClick r:id="rId3"/>
              </a:rPr>
              <a:t>鄒族 </a:t>
            </a:r>
            <a:r>
              <a:rPr lang="zh-TW" altLang="en-US" sz="3200" b="1" dirty="0" smtClean="0">
                <a:hlinkClick r:id="rId3"/>
              </a:rPr>
              <a:t>戰</a:t>
            </a:r>
            <a:r>
              <a:rPr lang="zh-TW" altLang="en-US" sz="3200" b="1" dirty="0">
                <a:hlinkClick r:id="rId3"/>
              </a:rPr>
              <a:t>祭 </a:t>
            </a:r>
            <a:r>
              <a:rPr lang="zh-TW" altLang="en-US" sz="3200" b="1" dirty="0" smtClean="0">
                <a:latin typeface="+mj-ea"/>
                <a:ea typeface="+mj-ea"/>
                <a:hlinkClick r:id="rId3"/>
              </a:rPr>
              <a:t> </a:t>
            </a:r>
            <a:endParaRPr lang="zh-TW" altLang="en-US" sz="3200" b="1" dirty="0">
              <a:latin typeface="+mj-ea"/>
              <a:ea typeface="+mj-ea"/>
            </a:endParaRPr>
          </a:p>
          <a:p>
            <a:endParaRPr lang="zh-TW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r="21664"/>
          <a:stretch/>
        </p:blipFill>
        <p:spPr bwMode="auto">
          <a:xfrm>
            <a:off x="5464640" y="1176"/>
            <a:ext cx="3675888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0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" r="6483"/>
          <a:stretch/>
        </p:blipFill>
        <p:spPr bwMode="auto">
          <a:xfrm>
            <a:off x="0" y="-27886"/>
            <a:ext cx="6023304" cy="69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Users\user\Desktop\120109423_5086064371419002_8003541256614730603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-18000"/>
            <a:ext cx="6876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" y="-243408"/>
            <a:ext cx="7629525" cy="76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拉阿魯哇族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  <a:extLst/>
        </p:spPr>
        <p:txBody>
          <a:bodyPr anchor="t">
            <a:normAutofit/>
          </a:bodyPr>
          <a:lstStyle/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zh-TW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主要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分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布</a:t>
            </a:r>
            <a:r>
              <a:rPr lang="zh-TW" altLang="zh-TW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在高雄市桃源區及那瑪夏區。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zh-TW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相傳族人曾與矮人共同生活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</a:t>
            </a:r>
            <a:r>
              <a:rPr lang="zh-TW" altLang="zh-TW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矮人視「聖貝（</a:t>
            </a:r>
            <a:r>
              <a:rPr lang="en-US" altLang="zh-TW" sz="3200" b="1" kern="1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takiar</a:t>
            </a:r>
            <a:r>
              <a:rPr lang="en-US" altLang="zh-TW" sz="3200" b="1" strike="sngStrike" kern="1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u</a:t>
            </a:r>
            <a:r>
              <a:rPr lang="zh-TW" altLang="zh-TW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）」為太祖（貝神）居住之所。</a:t>
            </a:r>
            <a:endParaRPr lang="en-US" altLang="zh-TW" sz="3200" b="1" kern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800100" indent="-457200" algn="just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zh-TW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族人離開原居地時，矮人贈以一甕聖貝，族人亦如矮人般舉行「聖貝祭（</a:t>
            </a:r>
            <a:r>
              <a:rPr lang="en-US" altLang="zh-TW" sz="3200" b="1" kern="1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miatungusu</a:t>
            </a:r>
            <a:r>
              <a:rPr lang="zh-TW" altLang="zh-TW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）」。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800100" indent="-4572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zh-TW" sz="3200" b="1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「聖貝薦酒」，即將聖貝浸在酒裡，看顏色變化，如果變紅色就是太祖酩酊之狀。</a:t>
            </a:r>
            <a:endParaRPr lang="en-US" altLang="zh-TW" sz="3200" b="1" kern="1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611560" y="5805264"/>
            <a:ext cx="31149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Roboto" pitchFamily="2" charset="0"/>
                <a:hlinkClick r:id="rId2"/>
              </a:rPr>
              <a:t>拉阿魯哇聖貝祭</a:t>
            </a:r>
            <a:r>
              <a:rPr lang="zh-TW" altLang="en-US" dirty="0">
                <a:latin typeface="Roboto" pitchFamily="2" charset="0"/>
              </a:rPr>
              <a:t> 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95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0000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9756" y="21675"/>
            <a:ext cx="9062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helvetica"/>
              </a:rPr>
              <a:t>拉阿魯哇族的聚落</a:t>
            </a:r>
            <a:r>
              <a:rPr lang="zh-TW" altLang="en-US" sz="3200" b="1" dirty="0" smtClean="0">
                <a:latin typeface="helvetica"/>
              </a:rPr>
              <a:t>主要在那</a:t>
            </a:r>
            <a:r>
              <a:rPr lang="zh-TW" altLang="en-US" sz="3200" b="1" dirty="0">
                <a:latin typeface="helvetica"/>
              </a:rPr>
              <a:t>瑪夏區民權村和桃源區的桃源村與高中村，人口約數百餘人。</a:t>
            </a:r>
            <a:endParaRPr lang="zh-TW" altLang="en-US" sz="32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16" y="428625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zh-TW" sz="44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卡那卡那富族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主要</a:t>
            </a:r>
            <a:r>
              <a:rPr lang="zh-TW" altLang="zh-TW" sz="3200" b="1" kern="100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分佈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在</a:t>
            </a:r>
            <a:r>
              <a:rPr lang="zh-TW" altLang="zh-TW" sz="3200" b="1" kern="100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高雄那瑪夏區楠梓仙溪流域兩側。</a:t>
            </a:r>
            <a:endParaRPr lang="en-US" altLang="zh-TW" sz="3200" b="1" kern="100" dirty="0" smtClean="0">
              <a:solidFill>
                <a:schemeClr val="tx1"/>
              </a:solidFill>
              <a:latin typeface="+mj-ea"/>
              <a:ea typeface="+mj-ea"/>
              <a:cs typeface="Arial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TW" altLang="zh-TW" sz="3200" b="1" kern="100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相傳</a:t>
            </a:r>
            <a:r>
              <a:rPr lang="zh-TW" altLang="zh-TW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數百年前，一位名叫</a:t>
            </a:r>
            <a:r>
              <a:rPr lang="zh-TW" altLang="zh-TW" sz="3200" b="1" kern="100" spc="75" dirty="0" smtClean="0">
                <a:solidFill>
                  <a:srgbClr val="FF0000"/>
                </a:solidFill>
                <a:latin typeface="+mj-ea"/>
                <a:ea typeface="+mj-ea"/>
                <a:cs typeface="Arial"/>
              </a:rPr>
              <a:t>「那瑪夏」</a:t>
            </a:r>
            <a:r>
              <a:rPr lang="zh-TW" altLang="zh-TW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（</a:t>
            </a:r>
            <a:r>
              <a:rPr lang="en-US" altLang="zh-TW" sz="3200" b="1" kern="100" spc="75" dirty="0" err="1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Namasia</a:t>
            </a:r>
            <a:r>
              <a:rPr lang="zh-TW" altLang="zh-TW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）的年輕男子，發現巨大鱸鰻堵住溪水危及部落安全，趕緊回部落向族人通報，然</a:t>
            </a:r>
            <a:r>
              <a:rPr lang="zh-TW" altLang="en-US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後</a:t>
            </a:r>
            <a:r>
              <a:rPr lang="zh-TW" altLang="zh-TW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因驚嚇過度染病，幾天後去世</a:t>
            </a:r>
            <a:r>
              <a:rPr lang="zh-TW" altLang="en-US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。</a:t>
            </a:r>
            <a:endParaRPr lang="en-US" altLang="zh-TW" sz="3200" b="1" kern="100" spc="75" dirty="0" smtClean="0">
              <a:solidFill>
                <a:schemeClr val="tx1"/>
              </a:solidFill>
              <a:latin typeface="+mj-ea"/>
              <a:ea typeface="+mj-ea"/>
              <a:cs typeface="Arial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TW" altLang="zh-TW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傳說當時族人與山豬聯</a:t>
            </a:r>
            <a:r>
              <a:rPr lang="zh-TW" altLang="en-US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合</a:t>
            </a:r>
            <a:r>
              <a:rPr lang="zh-TW" altLang="zh-TW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殺掉鱸鰻讓危機解除，族人為了紀念這名男子，當時以「那瑪夏」命現今之楠</a:t>
            </a:r>
            <a:r>
              <a:rPr lang="zh-TW" altLang="zh-TW" sz="3200" b="1" kern="100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梓</a:t>
            </a:r>
            <a:r>
              <a:rPr lang="zh-TW" altLang="zh-TW" sz="3200" b="1" kern="100" spc="75" dirty="0" smtClean="0">
                <a:solidFill>
                  <a:schemeClr val="tx1"/>
                </a:solidFill>
                <a:latin typeface="+mj-ea"/>
                <a:ea typeface="+mj-ea"/>
                <a:cs typeface="Arial"/>
              </a:rPr>
              <a:t>仙溪。</a:t>
            </a:r>
            <a:r>
              <a:rPr lang="zh-TW" altLang="en-US" sz="3200" b="1" kern="100" spc="75" dirty="0">
                <a:solidFill>
                  <a:schemeClr val="tx1"/>
                </a:solidFill>
                <a:latin typeface="+mj-ea"/>
                <a:ea typeface="+mj-ea"/>
                <a:cs typeface="Arial"/>
                <a:hlinkClick r:id="rId2"/>
              </a:rPr>
              <a:t>卡那卡那富族</a:t>
            </a:r>
            <a:endParaRPr lang="en-US" altLang="zh-TW" sz="3200" b="1" kern="100" spc="75" dirty="0" smtClean="0">
              <a:solidFill>
                <a:schemeClr val="tx1"/>
              </a:solidFill>
              <a:latin typeface="+mj-ea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88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733" y="829290"/>
            <a:ext cx="9216733" cy="6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12794"/>
            <a:ext cx="85731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卡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那卡那</a:t>
            </a: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富（</a:t>
            </a:r>
            <a:r>
              <a:rPr kumimoji="0" lang="en-US" altLang="zh-TW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Kanakanavu</a:t>
            </a: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）河祭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8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zh-TW" sz="44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卡那卡那富族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TW" altLang="zh-TW" sz="28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卡那卡那富族的社會組織以父系為主</a:t>
            </a:r>
            <a:r>
              <a:rPr lang="zh-TW" altLang="en-US" sz="28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。</a:t>
            </a:r>
            <a:endParaRPr lang="en-US" altLang="zh-TW" sz="28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Arial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TW" altLang="en-US" sz="28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家（</a:t>
            </a:r>
            <a:r>
              <a:rPr lang="en-US" altLang="zh-TW" sz="28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cantanasa</a:t>
            </a:r>
            <a:r>
              <a:rPr lang="zh-TW" altLang="en-US" sz="28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）為基本的社會、經濟、親屬與祭儀單位，許多家戶則組成家族（</a:t>
            </a:r>
            <a:r>
              <a:rPr lang="en-US" altLang="zh-TW" sz="28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cani</a:t>
            </a:r>
            <a:r>
              <a:rPr lang="en-US" altLang="zh-TW" sz="28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 </a:t>
            </a:r>
            <a:r>
              <a:rPr lang="en-US" altLang="zh-TW" sz="28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tamua</a:t>
            </a:r>
            <a:r>
              <a:rPr lang="zh-TW" altLang="en-US" sz="28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或</a:t>
            </a:r>
            <a:r>
              <a:rPr lang="en-US" altLang="zh-TW" sz="28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cani</a:t>
            </a:r>
            <a:r>
              <a:rPr lang="en-US" altLang="zh-TW" sz="28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 </a:t>
            </a:r>
            <a:r>
              <a:rPr lang="en-US" altLang="zh-TW" sz="28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cupunga</a:t>
            </a:r>
            <a:r>
              <a:rPr lang="zh-TW" altLang="en-US" sz="28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Arial"/>
              </a:rPr>
              <a:t>），所有成員採取共有財產、共同生活、勞動的生活方式。</a:t>
            </a:r>
            <a:endParaRPr lang="en-US" altLang="zh-TW" sz="28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Arial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TW" altLang="zh-TW" sz="28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祭儀活動則以「米貢祭」與「河祭」為主。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8" y="865442"/>
            <a:ext cx="8572500" cy="59150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71497" y="90949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「卡</a:t>
            </a:r>
            <a:r>
              <a:rPr lang="zh-TW" altLang="en-US" sz="3200" b="1" dirty="0"/>
              <a:t>那卡那富族」部落傳統家屋</a:t>
            </a:r>
          </a:p>
        </p:txBody>
      </p:sp>
    </p:spTree>
    <p:extLst>
      <p:ext uri="{BB962C8B-B14F-4D97-AF65-F5344CB8AC3E}">
        <p14:creationId xmlns:p14="http://schemas.microsoft.com/office/powerpoint/2010/main" val="102263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達</a:t>
            </a:r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悟</a:t>
            </a:r>
            <a:r>
              <a:rPr lang="zh-TW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族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  <a:extLst/>
        </p:spPr>
        <p:txBody>
          <a:bodyPr anchor="t">
            <a:normAutofit lnSpcReduction="10000"/>
          </a:bodyPr>
          <a:lstStyle/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居住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於台東外海的蘭嶼島上，達悟人自稱「達悟」，是「人」的意思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早期稱為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「雅美」（</a:t>
            </a:r>
            <a:r>
              <a:rPr lang="en-US" altLang="zh-TW" sz="32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Yami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）是日本人鳥居龍藏所命名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r>
              <a:rPr lang="en-US" altLang="zh-TW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1995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年正名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「雅美」為「達悟」「</a:t>
            </a:r>
            <a:r>
              <a:rPr lang="en-US" altLang="zh-TW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Tao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（達悟）」人為自稱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受到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地理環境影響，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飲食以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耕種與捕魚為主，不重狩獵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相傳蘭嶼原來盛產飛魚，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但族人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食用後紛紛發生皮膚病而放棄不吃，後來經由先人的指示將飛魚分為：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611560" y="58052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89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" y="774000"/>
            <a:ext cx="9128242" cy="60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+mn-ea"/>
              </a:rPr>
              <a:t>Tao </a:t>
            </a:r>
            <a:r>
              <a:rPr lang="zh-TW" altLang="en-US" sz="2400" b="1" dirty="0">
                <a:latin typeface="+mn-ea"/>
              </a:rPr>
              <a:t>達悟族（</a:t>
            </a:r>
            <a:r>
              <a:rPr lang="en-US" altLang="zh-TW" sz="2400" b="1" dirty="0" err="1">
                <a:latin typeface="+mn-ea"/>
              </a:rPr>
              <a:t>Yami</a:t>
            </a:r>
            <a:r>
              <a:rPr lang="zh-TW" altLang="en-US" sz="2400" b="1" dirty="0">
                <a:latin typeface="+mn-ea"/>
              </a:rPr>
              <a:t>／雅美族）的傳統服飾，是與海共同生活的人們所發展出的獨特文化</a:t>
            </a:r>
            <a:r>
              <a:rPr lang="zh-TW" altLang="en-US" sz="2400" b="1" dirty="0" smtClean="0">
                <a:latin typeface="+mn-ea"/>
              </a:rPr>
              <a:t>。</a:t>
            </a:r>
            <a:endParaRPr lang="zh-TW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752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圖片 5" descr="4559421083_bd9094fb3d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0"/>
            <a:ext cx="4791075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圖片 6" descr="7594009180_28a48f942a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762375"/>
            <a:ext cx="462915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文字方塊 7"/>
          <p:cNvSpPr txBox="1">
            <a:spLocks noChangeArrowheads="1"/>
          </p:cNvSpPr>
          <p:nvPr/>
        </p:nvSpPr>
        <p:spPr bwMode="auto">
          <a:xfrm>
            <a:off x="4643438" y="3284538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飛魚與小米是達悟族的主食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29471" y="701407"/>
            <a:ext cx="419934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/>
            <a:r>
              <a:rPr lang="en-US" altLang="zh-TW" sz="3200" b="1" dirty="0">
                <a:latin typeface="+mj-ea"/>
                <a:ea typeface="+mj-ea"/>
              </a:rPr>
              <a:t>1.</a:t>
            </a:r>
            <a:r>
              <a:rPr lang="zh-TW" altLang="en-US" sz="3200" b="1" dirty="0">
                <a:latin typeface="+mj-ea"/>
                <a:ea typeface="+mj-ea"/>
              </a:rPr>
              <a:t>黑翅飛魚</a:t>
            </a:r>
            <a:r>
              <a:rPr lang="en-US" altLang="zh-TW" sz="3200" b="1" dirty="0">
                <a:latin typeface="+mj-ea"/>
                <a:ea typeface="+mj-ea"/>
              </a:rPr>
              <a:t>-</a:t>
            </a:r>
            <a:r>
              <a:rPr lang="zh-TW" altLang="en-US" sz="3200" b="1" dirty="0">
                <a:latin typeface="+mj-ea"/>
                <a:ea typeface="+mj-ea"/>
              </a:rPr>
              <a:t>需曬乾食用。</a:t>
            </a:r>
          </a:p>
          <a:p>
            <a:pPr marL="357188" indent="-357188"/>
            <a:r>
              <a:rPr lang="en-US" altLang="zh-TW" sz="3200" b="1" dirty="0">
                <a:latin typeface="+mj-ea"/>
                <a:ea typeface="+mj-ea"/>
              </a:rPr>
              <a:t>2.</a:t>
            </a:r>
            <a:r>
              <a:rPr lang="zh-TW" altLang="en-US" sz="3200" b="1" dirty="0">
                <a:latin typeface="+mj-ea"/>
                <a:ea typeface="+mj-ea"/>
              </a:rPr>
              <a:t>白翅、紅翅、斑翅飛魚</a:t>
            </a:r>
            <a:r>
              <a:rPr lang="en-US" altLang="zh-TW" sz="3200" b="1" dirty="0">
                <a:latin typeface="+mj-ea"/>
                <a:ea typeface="+mj-ea"/>
              </a:rPr>
              <a:t>-</a:t>
            </a:r>
            <a:r>
              <a:rPr lang="zh-TW" altLang="en-US" sz="3200" b="1" dirty="0">
                <a:latin typeface="+mj-ea"/>
                <a:ea typeface="+mj-ea"/>
              </a:rPr>
              <a:t>需曬乾火烤食用。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357188" indent="-357188"/>
            <a:r>
              <a:rPr lang="en-US" altLang="zh-TW" sz="3200" b="1" dirty="0" smtClean="0">
                <a:latin typeface="+mj-ea"/>
                <a:ea typeface="+mj-ea"/>
              </a:rPr>
              <a:t>3.Kalalaw </a:t>
            </a:r>
            <a:r>
              <a:rPr lang="zh-TW" altLang="en-US" sz="3200" b="1" dirty="0">
                <a:latin typeface="+mj-ea"/>
                <a:ea typeface="+mj-ea"/>
              </a:rPr>
              <a:t>小飛魚</a:t>
            </a:r>
            <a:r>
              <a:rPr lang="en-US" altLang="zh-TW" sz="3200" b="1" dirty="0">
                <a:latin typeface="+mj-ea"/>
                <a:ea typeface="+mj-ea"/>
              </a:rPr>
              <a:t>-</a:t>
            </a:r>
            <a:r>
              <a:rPr lang="zh-TW" altLang="en-US" sz="3200" b="1" dirty="0">
                <a:latin typeface="+mj-ea"/>
                <a:ea typeface="+mj-ea"/>
              </a:rPr>
              <a:t>供孩童食用。</a:t>
            </a:r>
            <a:endParaRPr lang="en-US" altLang="zh-TW" sz="3200" b="1" dirty="0">
              <a:latin typeface="+mj-ea"/>
              <a:ea typeface="+mj-ea"/>
            </a:endParaRPr>
          </a:p>
          <a:p>
            <a:pPr marL="357188" indent="-357188"/>
            <a:r>
              <a:rPr lang="en-US" altLang="zh-TW" sz="3200" b="1" dirty="0" smtClean="0">
                <a:latin typeface="+mj-ea"/>
                <a:ea typeface="+mj-ea"/>
              </a:rPr>
              <a:t>4.Loklok</a:t>
            </a:r>
            <a:r>
              <a:rPr lang="zh-TW" altLang="en-US" sz="3200" b="1" dirty="0">
                <a:latin typeface="+mj-ea"/>
                <a:ea typeface="+mj-ea"/>
              </a:rPr>
              <a:t>飛魚</a:t>
            </a:r>
            <a:r>
              <a:rPr lang="en-US" altLang="zh-TW" sz="3200" b="1" dirty="0">
                <a:latin typeface="+mj-ea"/>
                <a:ea typeface="+mj-ea"/>
              </a:rPr>
              <a:t>-</a:t>
            </a:r>
            <a:r>
              <a:rPr lang="zh-TW" altLang="en-US" sz="3200" b="1" dirty="0">
                <a:latin typeface="+mj-ea"/>
                <a:ea typeface="+mj-ea"/>
              </a:rPr>
              <a:t>肉質較差，孩童、婦人不宜食用，只供老人食用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357188" indent="-357188"/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分野「</a:t>
            </a:r>
            <a:r>
              <a:rPr lang="zh-TW" altLang="en-US" sz="3200" b="1" dirty="0">
                <a:solidFill>
                  <a:srgbClr val="FF0000"/>
                </a:solidFill>
                <a:latin typeface="+mj-ea"/>
                <a:ea typeface="+mj-ea"/>
              </a:rPr>
              <a:t>男人吃的魚」「女人吃的魚」「老人吃的魚</a:t>
            </a:r>
            <a:r>
              <a:rPr lang="zh-TW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」</a:t>
            </a:r>
            <a:endParaRPr lang="zh-TW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15616" y="1166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飛魚分類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904" y="32880"/>
            <a:ext cx="912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4441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7" y="6848"/>
            <a:ext cx="4743772" cy="68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13" y="68430"/>
            <a:ext cx="3773487" cy="57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676384" y="582277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hlinkClick r:id="rId4"/>
              </a:rPr>
              <a:t>外地來的蘭嶼老師</a:t>
            </a:r>
            <a:endParaRPr lang="zh-TW" altLang="en-US" sz="32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48"/>
            <a:ext cx="5048250" cy="3371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631" y="6848"/>
            <a:ext cx="5715000" cy="38290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91171"/>
            <a:ext cx="57912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7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" y="486000"/>
            <a:ext cx="4157376" cy="6372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44683"/>
          <a:stretch/>
        </p:blipFill>
        <p:spPr>
          <a:xfrm>
            <a:off x="4437392" y="486000"/>
            <a:ext cx="4699728" cy="637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9552" y="-2240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達悟美族浮雕</a:t>
            </a:r>
            <a:r>
              <a:rPr lang="zh-TW" altLang="en-US" sz="3200" b="1" dirty="0">
                <a:solidFill>
                  <a:srgbClr val="FF0000"/>
                </a:solidFill>
              </a:rPr>
              <a:t>技巧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，富</a:t>
            </a:r>
            <a:r>
              <a:rPr lang="zh-TW" altLang="en-US" sz="3200" b="1" dirty="0">
                <a:solidFill>
                  <a:srgbClr val="FF0000"/>
                </a:solidFill>
              </a:rPr>
              <a:t>於裝飾性，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充滿美感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" y="400220"/>
            <a:ext cx="7620000" cy="570547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592" y="0"/>
            <a:ext cx="6340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TW" altLang="en-US" sz="2400" b="1" dirty="0">
                <a:solidFill>
                  <a:srgbClr val="111111"/>
                </a:solidFill>
                <a:latin typeface="Noto Sans TC"/>
              </a:rPr>
              <a:t>原民狩獵權列憲法？動保團體憂將成生態浩劫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-2272" y="6078223"/>
            <a:ext cx="882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111111"/>
                </a:solidFill>
                <a:latin typeface="Arial" panose="020B0604020202020204" pitchFamily="34" charset="0"/>
              </a:rPr>
              <a:t>布農族原住民王光祿</a:t>
            </a:r>
            <a:r>
              <a:rPr lang="en-US" altLang="zh-TW" dirty="0">
                <a:solidFill>
                  <a:srgbClr val="111111"/>
                </a:solidFill>
                <a:latin typeface="Arial" panose="020B0604020202020204" pitchFamily="34" charset="0"/>
              </a:rPr>
              <a:t>2013</a:t>
            </a:r>
            <a:r>
              <a:rPr lang="zh-TW" altLang="en-US" dirty="0">
                <a:solidFill>
                  <a:srgbClr val="111111"/>
                </a:solidFill>
                <a:latin typeface="Arial" panose="020B0604020202020204" pitchFamily="34" charset="0"/>
              </a:rPr>
              <a:t>年持獵槍捕抓保育類動物，被依違反槍砲罪、野生動物保護法等罪起訴，判刑</a:t>
            </a:r>
            <a:r>
              <a:rPr lang="en-US" altLang="zh-TW" dirty="0">
                <a:solidFill>
                  <a:srgbClr val="111111"/>
                </a:solidFill>
                <a:latin typeface="Arial" panose="020B0604020202020204" pitchFamily="34" charset="0"/>
              </a:rPr>
              <a:t>3</a:t>
            </a:r>
            <a:r>
              <a:rPr lang="zh-TW" altLang="en-US" dirty="0">
                <a:solidFill>
                  <a:srgbClr val="111111"/>
                </a:solidFill>
                <a:latin typeface="Arial" panose="020B0604020202020204" pitchFamily="34" charset="0"/>
              </a:rPr>
              <a:t>年半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9634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" y="4813409"/>
            <a:ext cx="9173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prstClr val="black"/>
                </a:solidFill>
              </a:rPr>
              <a:t>蘭嶼部落</a:t>
            </a:r>
            <a:r>
              <a:rPr lang="zh-TW" altLang="en-US" sz="3200" b="1" dirty="0">
                <a:solidFill>
                  <a:prstClr val="black"/>
                </a:solidFill>
              </a:rPr>
              <a:t>青年</a:t>
            </a:r>
            <a:r>
              <a:rPr lang="zh-TW" altLang="en-US" sz="3200" b="1" dirty="0" smtClean="0">
                <a:solidFill>
                  <a:prstClr val="black"/>
                </a:solidFill>
              </a:rPr>
              <a:t>發起「</a:t>
            </a:r>
            <a:r>
              <a:rPr lang="zh-TW" altLang="en-US" sz="3200" b="1" dirty="0">
                <a:solidFill>
                  <a:prstClr val="black"/>
                </a:solidFill>
              </a:rPr>
              <a:t>拒外資</a:t>
            </a:r>
            <a:r>
              <a:rPr lang="zh-TW" altLang="en-US" sz="3200" b="1" dirty="0" smtClean="0">
                <a:solidFill>
                  <a:prstClr val="black"/>
                </a:solidFill>
              </a:rPr>
              <a:t>」，針對</a:t>
            </a:r>
            <a:r>
              <a:rPr lang="zh-TW" altLang="en-US" sz="3200" b="1" dirty="0">
                <a:solidFill>
                  <a:prstClr val="black"/>
                </a:solidFill>
              </a:rPr>
              <a:t>外地人在蘭嶼投資建設民宿、浮潛店等觀光設施</a:t>
            </a:r>
            <a:r>
              <a:rPr lang="zh-TW" altLang="en-US" sz="3200" b="1" dirty="0" smtClean="0">
                <a:solidFill>
                  <a:prstClr val="black"/>
                </a:solidFill>
              </a:rPr>
              <a:t>，蘭嶼人的</a:t>
            </a:r>
            <a:r>
              <a:rPr lang="zh-TW" altLang="en-US" sz="3200" b="1" dirty="0">
                <a:solidFill>
                  <a:prstClr val="black"/>
                </a:solidFill>
              </a:rPr>
              <a:t>抗拒</a:t>
            </a:r>
            <a:r>
              <a:rPr lang="zh-TW" altLang="en-US" sz="3200" b="1" dirty="0" smtClean="0">
                <a:solidFill>
                  <a:prstClr val="black"/>
                </a:solidFill>
              </a:rPr>
              <a:t>，不</a:t>
            </a:r>
            <a:r>
              <a:rPr lang="zh-TW" altLang="en-US" sz="3200" b="1" dirty="0">
                <a:solidFill>
                  <a:prstClr val="black"/>
                </a:solidFill>
              </a:rPr>
              <a:t>希望部落土地，尤其是海岸線</a:t>
            </a:r>
            <a:r>
              <a:rPr lang="zh-TW" altLang="en-US" sz="3200" b="1" dirty="0" smtClean="0">
                <a:solidFill>
                  <a:prstClr val="black"/>
                </a:solidFill>
              </a:rPr>
              <a:t>上一塊</a:t>
            </a:r>
            <a:r>
              <a:rPr lang="zh-TW" altLang="en-US" sz="3200" b="1" dirty="0">
                <a:solidFill>
                  <a:prstClr val="black"/>
                </a:solidFill>
              </a:rPr>
              <a:t>塊被佔據，讓部落土地成為外資特區。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6522"/>
          <a:stretch/>
        </p:blipFill>
        <p:spPr>
          <a:xfrm>
            <a:off x="1" y="1168"/>
            <a:ext cx="9144480" cy="481224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-28552" y="4700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hlinkClick r:id="rId4"/>
              </a:rPr>
              <a:t>第二十二屆台法文化獎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9471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25" y="810000"/>
            <a:ext cx="9182255" cy="61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332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排</a:t>
            </a:r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灣</a:t>
            </a:r>
            <a:r>
              <a:rPr lang="zh-TW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族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  <a:extLst/>
        </p:spPr>
        <p:txBody>
          <a:bodyPr anchor="t">
            <a:normAutofit lnSpcReduction="10000"/>
          </a:bodyPr>
          <a:lstStyle/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分布北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以大武山、南到恆春半島、西到枋寮、東到太麻里及臺東市新園里的範圍，屬於中央山脈南段大武山兩側，包含屏東、臺東兩縣為範圍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排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灣族（</a:t>
            </a:r>
            <a:r>
              <a:rPr lang="en-US" altLang="zh-TW" sz="32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Paiwan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）內按照血緣風俗與族群自我分類，可分為拉瓦爾（</a:t>
            </a:r>
            <a:r>
              <a:rPr lang="en-US" altLang="zh-TW" sz="32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Ravar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）跟布曹爾（</a:t>
            </a:r>
            <a:r>
              <a:rPr lang="en-US" altLang="zh-TW" sz="32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Vuculj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）兩大群系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五年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祭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是布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曹爾群所屬各部落中，祭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儀最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盛大、象徵內涵最豐富的祭典。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男女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平權、長嗣繼承的制度。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611560" y="58052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4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0"/>
            <a:ext cx="6879371" cy="68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6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0"/>
            <a:ext cx="6879351" cy="68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3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"/>
            <a:ext cx="4082400" cy="6804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64096" y="54000"/>
            <a:ext cx="50040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303131"/>
                </a:solidFill>
                <a:latin typeface="avenir-lt-w01_35-light1475496"/>
              </a:rPr>
              <a:t>掛鉤</a:t>
            </a:r>
            <a:r>
              <a:rPr lang="zh-TW" altLang="en-US" sz="3200" b="1" dirty="0" smtClean="0">
                <a:solidFill>
                  <a:srgbClr val="303131"/>
                </a:solidFill>
                <a:latin typeface="avenir-lt-w01_35-light1475496"/>
              </a:rPr>
              <a:t>文</a:t>
            </a:r>
            <a:endParaRPr lang="en-US" altLang="zh-TW" sz="3200" b="1" dirty="0" smtClean="0">
              <a:solidFill>
                <a:srgbClr val="303131"/>
              </a:solidFill>
              <a:latin typeface="avenir-lt-w01_35-light1475496"/>
            </a:endParaRPr>
          </a:p>
          <a:p>
            <a:r>
              <a:rPr lang="zh-TW" altLang="en-US" sz="3200" b="1" dirty="0" smtClean="0">
                <a:solidFill>
                  <a:srgbClr val="303131"/>
                </a:solidFill>
                <a:latin typeface="avenir-lt-w01_35-light1475496"/>
              </a:rPr>
              <a:t>第一</a:t>
            </a:r>
            <a:r>
              <a:rPr lang="zh-TW" altLang="en-US" sz="3200" b="1" dirty="0">
                <a:solidFill>
                  <a:srgbClr val="303131"/>
                </a:solidFill>
                <a:latin typeface="avenir-lt-w01_35-light1475496"/>
              </a:rPr>
              <a:t>階級專屬圖案</a:t>
            </a:r>
            <a:r>
              <a:rPr lang="zh-TW" altLang="en-US" sz="3200" b="1" dirty="0" smtClean="0">
                <a:solidFill>
                  <a:srgbClr val="303131"/>
                </a:solidFill>
                <a:latin typeface="avenir-lt-w01_35-light1475496"/>
              </a:rPr>
              <a:t>，核心</a:t>
            </a:r>
            <a:r>
              <a:rPr lang="zh-TW" altLang="en-US" sz="3200" b="1" dirty="0">
                <a:solidFill>
                  <a:srgbClr val="303131"/>
                </a:solidFill>
                <a:latin typeface="avenir-lt-w01_35-light1475496"/>
              </a:rPr>
              <a:t>貴族階級</a:t>
            </a:r>
            <a:r>
              <a:rPr lang="zh-TW" altLang="en-US" sz="3200" b="1" dirty="0" smtClean="0">
                <a:solidFill>
                  <a:srgbClr val="303131"/>
                </a:solidFill>
                <a:latin typeface="avenir-lt-w01_35-light1475496"/>
              </a:rPr>
              <a:t>才能文</a:t>
            </a:r>
            <a:r>
              <a:rPr lang="zh-TW" altLang="en-US" sz="3200" b="1" dirty="0">
                <a:solidFill>
                  <a:srgbClr val="303131"/>
                </a:solidFill>
                <a:latin typeface="avenir-lt-w01_35-light1475496"/>
              </a:rPr>
              <a:t>的圖案</a:t>
            </a:r>
            <a:r>
              <a:rPr lang="zh-TW" altLang="en-US" sz="3200" b="1" dirty="0" smtClean="0">
                <a:solidFill>
                  <a:srgbClr val="303131"/>
                </a:solidFill>
                <a:latin typeface="avenir-lt-w01_35-light1475496"/>
              </a:rPr>
              <a:t>。</a:t>
            </a:r>
            <a:endParaRPr lang="en-US" altLang="zh-TW" sz="3200" b="1" dirty="0" smtClean="0">
              <a:solidFill>
                <a:srgbClr val="303131"/>
              </a:solidFill>
              <a:latin typeface="avenir-lt-w01_35-light1475496"/>
            </a:endParaRPr>
          </a:p>
          <a:p>
            <a:r>
              <a:rPr lang="zh-TW" altLang="en-US" sz="3200" b="1" dirty="0" smtClean="0">
                <a:solidFill>
                  <a:srgbClr val="303131"/>
                </a:solidFill>
                <a:latin typeface="avenir-lt-w01_35-light1475496"/>
              </a:rPr>
              <a:t>字面</a:t>
            </a:r>
            <a:r>
              <a:rPr lang="zh-TW" altLang="en-US" sz="3200" b="1" dirty="0">
                <a:solidFill>
                  <a:srgbClr val="303131"/>
                </a:solidFill>
                <a:latin typeface="avenir-lt-w01_35-light1475496"/>
              </a:rPr>
              <a:t>上的意思為可吊掛物件的掛鉤，引申代表貴族可向族人收取物稅與獻品的權利</a:t>
            </a:r>
            <a:r>
              <a:rPr lang="zh-TW" altLang="en-US" sz="3200" b="1" dirty="0" smtClean="0">
                <a:solidFill>
                  <a:srgbClr val="303131"/>
                </a:solidFill>
                <a:latin typeface="avenir-lt-w01_35-light1475496"/>
              </a:rPr>
              <a:t>。</a:t>
            </a:r>
            <a:endParaRPr lang="en-US" altLang="zh-TW" sz="3200" b="1" dirty="0" smtClean="0">
              <a:solidFill>
                <a:srgbClr val="303131"/>
              </a:solidFill>
              <a:latin typeface="avenir-lt-w01_35-light1475496"/>
            </a:endParaRPr>
          </a:p>
          <a:p>
            <a:r>
              <a:rPr lang="zh-TW" altLang="en-US" sz="3200" b="1" dirty="0" smtClean="0">
                <a:solidFill>
                  <a:srgbClr val="303131"/>
                </a:solidFill>
                <a:latin typeface="avenir-lt-w01_35-light1475496"/>
              </a:rPr>
              <a:t>分為</a:t>
            </a:r>
            <a:r>
              <a:rPr lang="zh-TW" altLang="en-US" sz="3200" b="1" dirty="0">
                <a:solidFill>
                  <a:srgbClr val="303131"/>
                </a:solidFill>
                <a:latin typeface="avenir-lt-w01_35-light1475496"/>
              </a:rPr>
              <a:t>雙鉤式與四鉤式兩種類型</a:t>
            </a:r>
            <a:r>
              <a:rPr lang="zh-TW" altLang="en-US" sz="3200" b="1" dirty="0" smtClean="0">
                <a:solidFill>
                  <a:srgbClr val="303131"/>
                </a:solidFill>
                <a:latin typeface="avenir-lt-w01_35-light1475496"/>
              </a:rPr>
              <a:t>。</a:t>
            </a:r>
            <a:endParaRPr lang="en-US" altLang="zh-TW" sz="3200" b="1" dirty="0" smtClean="0">
              <a:solidFill>
                <a:srgbClr val="303131"/>
              </a:solidFill>
              <a:latin typeface="avenir-lt-w01_35-light1475496"/>
            </a:endParaRPr>
          </a:p>
          <a:p>
            <a:r>
              <a:rPr lang="zh-TW" altLang="en-US" sz="3200" b="1" dirty="0"/>
              <a:t>階級愈高，手文愈繁複</a:t>
            </a:r>
          </a:p>
        </p:txBody>
      </p:sp>
    </p:spTree>
    <p:extLst>
      <p:ext uri="{BB962C8B-B14F-4D97-AF65-F5344CB8AC3E}">
        <p14:creationId xmlns:p14="http://schemas.microsoft.com/office/powerpoint/2010/main" val="16517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" y="45456"/>
            <a:ext cx="4560000" cy="68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4" y="45456"/>
            <a:ext cx="8229600" cy="54864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576008" y="334397"/>
            <a:ext cx="4283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303131"/>
                </a:solidFill>
                <a:latin typeface="avenir-lt-w01_35-light1475496"/>
              </a:rPr>
              <a:t>屏東來義排灣族人 貴族刺手文傳承榮耀印記 再痛不能哭、也要忍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260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圖片 1" descr="51001575515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6400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文字方塊 5"/>
          <p:cNvSpPr txBox="1">
            <a:spLocks noChangeArrowheads="1"/>
          </p:cNvSpPr>
          <p:nvPr/>
        </p:nvSpPr>
        <p:spPr bwMode="auto">
          <a:xfrm>
            <a:off x="-62841" y="-38919"/>
            <a:ext cx="6588224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32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</a:t>
            </a:r>
            <a:r>
              <a:rPr kumimoji="1" lang="zh-TW" altLang="en-US" sz="3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灣族分為頭目、貴族、巫師與祭司、士族、庶民五個</a:t>
            </a:r>
            <a:r>
              <a:rPr kumimoji="1" lang="zh-TW" altLang="en-US" sz="32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階級</a:t>
            </a:r>
            <a:endParaRPr kumimoji="1" lang="en-US" altLang="zh-TW" sz="32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32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墾丁看到</a:t>
            </a:r>
            <a:r>
              <a:rPr kumimoji="1" lang="en-US" altLang="zh-TW" sz="3200" b="1" dirty="0" err="1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Masalu</a:t>
            </a:r>
            <a:r>
              <a:rPr kumimoji="1" lang="zh-TW" altLang="en-US" sz="32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瑪莎露</a:t>
            </a:r>
            <a:endParaRPr kumimoji="1" lang="en-US" altLang="zh-TW" sz="32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3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排灣族 問候語 </a:t>
            </a:r>
            <a:r>
              <a:rPr kumimoji="1" lang="en-US" altLang="zh-TW" sz="3200" b="1" dirty="0" err="1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masalu</a:t>
            </a:r>
            <a:r>
              <a:rPr kumimoji="1" lang="zh-TW" altLang="en-US" sz="32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00" y="198000"/>
            <a:ext cx="4995000" cy="6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23606"/>
      </p:ext>
    </p:extLst>
  </p:cSld>
  <p:clrMapOvr>
    <a:masterClrMapping/>
  </p:clrMapOvr>
  <p:transition>
    <p:whee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3387" y="155874"/>
            <a:ext cx="3026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hlinkClick r:id="rId2"/>
              </a:rPr>
              <a:t>原聲天籟領唱國歌 排灣古調</a:t>
            </a:r>
            <a:endParaRPr lang="zh-TW" altLang="en-US" sz="2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13" y="695825"/>
            <a:ext cx="2084387" cy="623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3182937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779" y="1285884"/>
            <a:ext cx="31877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99690" y="5712199"/>
            <a:ext cx="3570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排灣族的木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彫刻發達，主要題材</a:t>
            </a:r>
            <a:r>
              <a:rPr lang="zh-TW" altLang="en-US" sz="2400" b="1" dirty="0">
                <a:solidFill>
                  <a:srgbClr val="FF0000"/>
                </a:solidFill>
              </a:rPr>
              <a:t>包括人頭、人像、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蛇</a:t>
            </a:r>
            <a:r>
              <a:rPr lang="zh-TW" altLang="en-US" sz="2400" b="1" dirty="0">
                <a:solidFill>
                  <a:srgbClr val="FF0000"/>
                </a:solidFill>
              </a:rPr>
              <a:t>紋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、鹿紋為主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32" y="13802"/>
            <a:ext cx="45053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魯凱</a:t>
            </a:r>
            <a:r>
              <a:rPr lang="zh-TW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族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  <a:extLst/>
        </p:spPr>
        <p:txBody>
          <a:bodyPr anchor="t">
            <a:normAutofit/>
          </a:bodyPr>
          <a:lstStyle/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魯凱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族的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階級制度，融入婚姻、政治、宗教、祭祀與藝術各領域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百合花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為「魯凱族族花」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，百合花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的配飾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權具有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表彰聖潔、膽識、勇氣與尊榮的意義。享有象徵獵人勇士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榮譽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才有資格配戴百合花。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小米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收穫祭為最重要的祭典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傳統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衣飾，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按照階級有不同的限制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，頭目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專屬的百步蛇、太陽、人頭、陶壺等圖案。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611560" y="58052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3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10596"/>
              </p:ext>
            </p:extLst>
          </p:nvPr>
        </p:nvGraphicFramePr>
        <p:xfrm>
          <a:off x="28455" y="1052736"/>
          <a:ext cx="9144000" cy="4946604"/>
        </p:xfrm>
        <a:graphic>
          <a:graphicData uri="http://schemas.openxmlformats.org/drawingml/2006/table">
            <a:tbl>
              <a:tblPr firstRow="1" firstCol="1" bandRow="1"/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4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65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第十族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邵族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2001</a:t>
                      </a: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年正名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自鄒族獨立出來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5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第十一族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噶瑪蘭族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2002</a:t>
                      </a: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年正名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自阿美族獨立出來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5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第十二族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太魯閣族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2004</a:t>
                      </a: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年正名</a:t>
                      </a: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	</a:t>
                      </a:r>
                      <a:endParaRPr lang="zh-TW" sz="28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自泰雅族獨立出來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5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第十三族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撒奇萊雅族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2007</a:t>
                      </a: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年正名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自阿美族獨立出來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5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第十四族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賽德克族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2008</a:t>
                      </a: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年正名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自泰雅族獨立出來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5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第十五族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拉阿魯哇族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2014</a:t>
                      </a: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年正名</a:t>
                      </a: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	</a:t>
                      </a:r>
                      <a:endParaRPr lang="zh-TW" sz="28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自鄒族獨立出來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5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第十六族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卡那卡那富族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2014</a:t>
                      </a: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年正名</a:t>
                      </a:r>
                      <a:r>
                        <a:rPr lang="en-US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	</a:t>
                      </a:r>
                      <a:endParaRPr lang="zh-TW" sz="28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自鄒族獨立出來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17700" y="3192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169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4_1_00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81400" y="2045981"/>
            <a:ext cx="5742000" cy="41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32160" y="42647"/>
            <a:ext cx="4067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魯凱族的百步蛇信仰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208" y="548680"/>
            <a:ext cx="9103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+mj-ea"/>
                <a:ea typeface="+mj-ea"/>
              </a:rPr>
              <a:t>百步蛇</a:t>
            </a:r>
            <a:r>
              <a:rPr lang="zh-TW" altLang="en-US" sz="3200" b="1" dirty="0" smtClean="0">
                <a:latin typeface="+mj-ea"/>
                <a:ea typeface="+mj-ea"/>
              </a:rPr>
              <a:t>紋魯</a:t>
            </a:r>
            <a:r>
              <a:rPr lang="zh-TW" altLang="en-US" sz="3200" b="1" dirty="0">
                <a:latin typeface="+mj-ea"/>
                <a:ea typeface="+mj-ea"/>
              </a:rPr>
              <a:t>凱</a:t>
            </a:r>
            <a:r>
              <a:rPr lang="zh-TW" altLang="en-US" sz="3200" b="1" dirty="0" smtClean="0">
                <a:latin typeface="+mj-ea"/>
                <a:ea typeface="+mj-ea"/>
              </a:rPr>
              <a:t>族貴族專有紋</a:t>
            </a:r>
            <a:r>
              <a:rPr lang="zh-TW" altLang="en-US" sz="3200" b="1" dirty="0">
                <a:latin typeface="+mj-ea"/>
                <a:ea typeface="+mj-ea"/>
              </a:rPr>
              <a:t>飾，象徵身分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 smtClean="0">
                <a:latin typeface="+mj-ea"/>
                <a:ea typeface="+mj-ea"/>
              </a:rPr>
              <a:t>傳說</a:t>
            </a:r>
            <a:r>
              <a:rPr lang="zh-TW" altLang="en-US" sz="3200" b="1" dirty="0">
                <a:latin typeface="+mj-ea"/>
                <a:ea typeface="+mj-ea"/>
              </a:rPr>
              <a:t>百步蛇為魯凱族頭目的</a:t>
            </a:r>
            <a:r>
              <a:rPr lang="zh-TW" altLang="en-US" sz="3200" b="1" dirty="0" smtClean="0">
                <a:latin typeface="+mj-ea"/>
                <a:ea typeface="+mj-ea"/>
              </a:rPr>
              <a:t>祖先，</a:t>
            </a:r>
            <a:r>
              <a:rPr lang="zh-TW" altLang="en-US" sz="3200" b="1" dirty="0">
                <a:latin typeface="+mj-ea"/>
                <a:ea typeface="+mj-ea"/>
              </a:rPr>
              <a:t>因此頭目將百步蛇刻於家屋中的祖靈柱上，供人瞻仰與祭祀。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r="18635"/>
          <a:stretch/>
        </p:blipFill>
        <p:spPr bwMode="auto">
          <a:xfrm>
            <a:off x="-2104" y="2169003"/>
            <a:ext cx="33814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29528" y="6221981"/>
            <a:ext cx="91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底色以黑色為主，再以紅、黃、綠三原色等鮮豔色彩刺繡襯出圖案。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-29528" y="587727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服飾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864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292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0624"/>
            <a:ext cx="3619500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4896" y="3717032"/>
            <a:ext cx="55096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+mj-ea"/>
                <a:ea typeface="+mj-ea"/>
              </a:rPr>
              <a:t>魯凱</a:t>
            </a:r>
            <a:r>
              <a:rPr lang="zh-TW" altLang="en-US" sz="3200" b="1" dirty="0" smtClean="0">
                <a:latin typeface="+mj-ea"/>
                <a:ea typeface="+mj-ea"/>
              </a:rPr>
              <a:t>族服飾</a:t>
            </a:r>
            <a:r>
              <a:rPr lang="zh-TW" altLang="en-US" sz="3200" b="1" dirty="0">
                <a:latin typeface="+mj-ea"/>
                <a:ea typeface="+mj-ea"/>
              </a:rPr>
              <a:t>和排灣族有共同特質</a:t>
            </a:r>
            <a:r>
              <a:rPr lang="en-US" altLang="zh-TW" sz="3200" b="1" dirty="0">
                <a:latin typeface="+mj-ea"/>
                <a:ea typeface="+mj-ea"/>
              </a:rPr>
              <a:t>,</a:t>
            </a:r>
            <a:r>
              <a:rPr lang="zh-TW" altLang="en-US" sz="3200" b="1" dirty="0">
                <a:latin typeface="+mj-ea"/>
                <a:ea typeface="+mj-ea"/>
              </a:rPr>
              <a:t>有華麗的紋樣符碼</a:t>
            </a:r>
            <a:r>
              <a:rPr lang="en-US" altLang="zh-TW" sz="3200" b="1" dirty="0">
                <a:latin typeface="+mj-ea"/>
                <a:ea typeface="+mj-ea"/>
              </a:rPr>
              <a:t>【</a:t>
            </a:r>
            <a:r>
              <a:rPr lang="zh-TW" altLang="en-US" sz="3200" b="1" dirty="0">
                <a:latin typeface="+mj-ea"/>
                <a:ea typeface="+mj-ea"/>
              </a:rPr>
              <a:t>將祖先的叮嚀穿戴在身上</a:t>
            </a:r>
            <a:r>
              <a:rPr lang="en-US" altLang="zh-TW" sz="3200" b="1" dirty="0" smtClean="0">
                <a:latin typeface="+mj-ea"/>
                <a:ea typeface="+mj-ea"/>
              </a:rPr>
              <a:t>】</a:t>
            </a:r>
          </a:p>
          <a:p>
            <a:r>
              <a:rPr lang="zh-TW" altLang="en-US" sz="3200" b="1" dirty="0" smtClean="0">
                <a:latin typeface="+mj-ea"/>
                <a:ea typeface="+mj-ea"/>
              </a:rPr>
              <a:t>但</a:t>
            </a:r>
            <a:r>
              <a:rPr lang="zh-TW" altLang="en-US" sz="3200" b="1" dirty="0">
                <a:latin typeface="+mj-ea"/>
                <a:ea typeface="+mj-ea"/>
              </a:rPr>
              <a:t>魯凱族人不論</a:t>
            </a:r>
            <a:r>
              <a:rPr lang="zh-TW" altLang="en-US" sz="3200" b="1" dirty="0" smtClean="0">
                <a:latin typeface="+mj-ea"/>
                <a:ea typeface="+mj-ea"/>
              </a:rPr>
              <a:t>男人女</a:t>
            </a:r>
            <a:r>
              <a:rPr lang="zh-TW" altLang="en-US" sz="3200" b="1" dirty="0">
                <a:latin typeface="+mj-ea"/>
                <a:ea typeface="+mj-ea"/>
              </a:rPr>
              <a:t>人</a:t>
            </a:r>
            <a:r>
              <a:rPr lang="en-US" altLang="zh-TW" sz="3200" b="1" dirty="0" smtClean="0">
                <a:latin typeface="+mj-ea"/>
                <a:ea typeface="+mj-ea"/>
              </a:rPr>
              <a:t>,</a:t>
            </a:r>
            <a:r>
              <a:rPr lang="zh-TW" altLang="en-US" sz="3200" b="1" dirty="0" smtClean="0">
                <a:latin typeface="+mj-ea"/>
                <a:ea typeface="+mj-ea"/>
              </a:rPr>
              <a:t>都喜歡</a:t>
            </a:r>
            <a:r>
              <a:rPr lang="zh-TW" altLang="en-US" sz="3200" b="1" dirty="0">
                <a:latin typeface="+mj-ea"/>
                <a:ea typeface="+mj-ea"/>
              </a:rPr>
              <a:t>戴上百合花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21" y="1268760"/>
            <a:ext cx="899237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68"/>
            <a:ext cx="4876800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917161" y="132672"/>
            <a:ext cx="421195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222222"/>
                </a:solidFill>
                <a:latin typeface="+mj-ea"/>
                <a:ea typeface="+mj-ea"/>
              </a:rPr>
              <a:t>魯凱</a:t>
            </a:r>
            <a:r>
              <a:rPr lang="zh-TW" altLang="en-US" sz="3200" b="1" dirty="0">
                <a:solidFill>
                  <a:srgbClr val="222222"/>
                </a:solidFill>
                <a:latin typeface="+mj-ea"/>
                <a:ea typeface="+mj-ea"/>
              </a:rPr>
              <a:t>族古茶布安部落（好茶）舊社石板屋聚落入選</a:t>
            </a:r>
            <a:r>
              <a:rPr lang="en-US" altLang="zh-TW" sz="3200" b="1" dirty="0">
                <a:solidFill>
                  <a:srgbClr val="222222"/>
                </a:solidFill>
                <a:latin typeface="+mj-ea"/>
                <a:ea typeface="+mj-ea"/>
              </a:rPr>
              <a:t>WMF</a:t>
            </a:r>
            <a:r>
              <a:rPr lang="zh-TW" altLang="en-US" sz="3200" b="1" dirty="0">
                <a:solidFill>
                  <a:srgbClr val="222222"/>
                </a:solidFill>
                <a:latin typeface="+mj-ea"/>
                <a:ea typeface="+mj-ea"/>
              </a:rPr>
              <a:t>世界建築文物守護名單</a:t>
            </a:r>
            <a:r>
              <a:rPr lang="zh-TW" altLang="en-US" sz="3200" b="1" dirty="0" smtClean="0">
                <a:solidFill>
                  <a:srgbClr val="222222"/>
                </a:solidFill>
                <a:latin typeface="+mj-ea"/>
                <a:ea typeface="+mj-ea"/>
              </a:rPr>
              <a:t>，屏東縣魯</a:t>
            </a:r>
            <a:r>
              <a:rPr lang="zh-TW" altLang="en-US" sz="3200" b="1" dirty="0">
                <a:solidFill>
                  <a:srgbClr val="222222"/>
                </a:solidFill>
                <a:latin typeface="+mj-ea"/>
                <a:ea typeface="+mj-ea"/>
              </a:rPr>
              <a:t>凱族石板屋聚落榮獲世界級文化資產地位的肯定</a:t>
            </a:r>
            <a:r>
              <a:rPr lang="zh-TW" altLang="en-US" sz="3200" b="1" dirty="0" smtClean="0">
                <a:solidFill>
                  <a:srgbClr val="222222"/>
                </a:solidFill>
                <a:latin typeface="+mj-ea"/>
                <a:ea typeface="+mj-ea"/>
              </a:rPr>
              <a:t>，是</a:t>
            </a:r>
            <a:r>
              <a:rPr lang="zh-TW" altLang="en-US" sz="3200" b="1" dirty="0">
                <a:solidFill>
                  <a:srgbClr val="222222"/>
                </a:solidFill>
                <a:latin typeface="+mj-ea"/>
                <a:ea typeface="+mj-ea"/>
              </a:rPr>
              <a:t>臺灣文資界的大事</a:t>
            </a:r>
            <a:r>
              <a:rPr lang="zh-TW" altLang="en-US" sz="3200" b="1" dirty="0" smtClean="0">
                <a:solidFill>
                  <a:srgbClr val="222222"/>
                </a:solidFill>
                <a:latin typeface="+mj-ea"/>
                <a:ea typeface="+mj-ea"/>
              </a:rPr>
              <a:t>。</a:t>
            </a:r>
            <a:endParaRPr lang="en-US" altLang="zh-TW" sz="3200" b="1" dirty="0" smtClean="0">
              <a:solidFill>
                <a:srgbClr val="222222"/>
              </a:solidFill>
              <a:latin typeface="+mj-ea"/>
              <a:ea typeface="+mj-ea"/>
            </a:endParaRPr>
          </a:p>
          <a:p>
            <a:r>
              <a:rPr lang="zh-TW" altLang="en-US" sz="3200" b="1" dirty="0">
                <a:latin typeface="+mj-ea"/>
                <a:ea typeface="+mj-ea"/>
              </a:rPr>
              <a:t>魯凱族人石板屋規模</a:t>
            </a:r>
            <a:r>
              <a:rPr lang="zh-TW" altLang="en-US" sz="3200" b="1" dirty="0" smtClean="0">
                <a:latin typeface="+mj-ea"/>
                <a:ea typeface="+mj-ea"/>
              </a:rPr>
              <a:t>因階級</a:t>
            </a:r>
            <a:r>
              <a:rPr lang="zh-TW" altLang="en-US" sz="3200" b="1" dirty="0">
                <a:latin typeface="+mj-ea"/>
                <a:ea typeface="+mj-ea"/>
              </a:rPr>
              <a:t>而有所不同，以頭目的家屋最大。</a:t>
            </a:r>
          </a:p>
        </p:txBody>
      </p:sp>
    </p:spTree>
    <p:extLst>
      <p:ext uri="{BB962C8B-B14F-4D97-AF65-F5344CB8AC3E}">
        <p14:creationId xmlns:p14="http://schemas.microsoft.com/office/powerpoint/2010/main" val="332131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邵</a:t>
            </a:r>
            <a:r>
              <a:rPr lang="zh-TW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族</a:t>
            </a:r>
            <a:endParaRPr lang="zh-TW" altLang="en-US" sz="4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  <a:extLst/>
        </p:spPr>
        <p:txBody>
          <a:bodyPr anchor="t">
            <a:normAutofit/>
          </a:bodyPr>
          <a:lstStyle/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邵族主要居住在南投縣魚池鄉伊達邵部落和水里鄉大坪林聚落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，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伊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達邵部落至今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仍然遵循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傳統祖靈信仰，傳統祖靈信仰以</a:t>
            </a:r>
            <a:r>
              <a:rPr lang="en-US" altLang="zh-TW" sz="32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ulalaluan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（祖靈籃）為供奉對象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，並且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供奉於各家戶內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日月潭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地區的邵族人，以</a:t>
            </a:r>
            <a:r>
              <a:rPr lang="en-US" altLang="zh-TW" sz="3200" b="1" kern="100" dirty="0" err="1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Lalu</a:t>
            </a:r>
            <a:r>
              <a:rPr lang="zh-TW" altLang="en-US" sz="3200" b="1" kern="100" dirty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（舊稱光華島、珠仔嶼）為最高祖靈地</a:t>
            </a:r>
            <a:r>
              <a:rPr lang="zh-TW" altLang="en-US" sz="3200" b="1" kern="100" dirty="0" smtClean="0">
                <a:solidFill>
                  <a:schemeClr val="tx1"/>
                </a:solidFill>
                <a:latin typeface="微軟正黑體" panose="020B0604030504040204" pitchFamily="34" charset="-120"/>
                <a:cs typeface="Times New Roman"/>
              </a:rPr>
              <a:t>。</a:t>
            </a:r>
            <a:endParaRPr lang="en-US" altLang="zh-TW" sz="3200" b="1" kern="100" dirty="0" smtClean="0">
              <a:solidFill>
                <a:schemeClr val="tx1"/>
              </a:solidFill>
              <a:latin typeface="微軟正黑體" panose="020B0604030504040204" pitchFamily="34" charset="-120"/>
              <a:cs typeface="Times New Roman"/>
            </a:endParaRPr>
          </a:p>
          <a:p>
            <a:pPr marL="800100" indent="-457200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3200" b="1" dirty="0" smtClean="0">
                <a:solidFill>
                  <a:schemeClr val="tx1"/>
                </a:solidFill>
              </a:rPr>
              <a:t>氏族</a:t>
            </a:r>
            <a:r>
              <a:rPr lang="zh-TW" altLang="en-US" sz="3200" b="1" dirty="0">
                <a:solidFill>
                  <a:schemeClr val="tx1"/>
                </a:solidFill>
              </a:rPr>
              <a:t>組織邵族為父系社會，以氏族為單位與其他氏族通婚。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11560" y="58052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89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" y="1328737"/>
            <a:ext cx="3346400" cy="44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267744" y="33265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邵族公媽</a:t>
            </a:r>
            <a:r>
              <a:rPr kumimoji="1" lang="zh-TW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籃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/>
          <a:stretch/>
        </p:blipFill>
        <p:spPr bwMode="auto">
          <a:xfrm>
            <a:off x="3339511" y="1328737"/>
            <a:ext cx="5804490" cy="44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9152" y="5780782"/>
            <a:ext cx="8892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祖靈籃（公媽籃）內裝有祖先遺留之衣物與飾品 邵族宗教以「祖靈」信仰為核心</a:t>
            </a:r>
          </a:p>
        </p:txBody>
      </p:sp>
    </p:spTree>
    <p:extLst>
      <p:ext uri="{BB962C8B-B14F-4D97-AF65-F5344CB8AC3E}">
        <p14:creationId xmlns:p14="http://schemas.microsoft.com/office/powerpoint/2010/main" val="12312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圖片 1" descr="kc08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" y="773750"/>
            <a:ext cx="914400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0"/>
            <a:ext cx="90364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負責祭拜</a:t>
            </a:r>
            <a:r>
              <a:rPr lang="en-US" altLang="zh-TW" sz="2600" b="1" dirty="0" err="1">
                <a:solidFill>
                  <a:srgbClr val="C00000"/>
                </a:solidFill>
                <a:latin typeface="微軟正黑體" panose="020B0604030504040204" pitchFamily="34" charset="-120"/>
              </a:rPr>
              <a:t>ulalaluan</a:t>
            </a:r>
            <a:r>
              <a:rPr lang="zh-TW" altLang="en-US" sz="26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（祖靈籃；公媽籃）的女性專業祭師，被稱為「</a:t>
            </a:r>
            <a:r>
              <a:rPr lang="en-US" altLang="zh-TW" sz="2600" b="1" dirty="0" err="1">
                <a:solidFill>
                  <a:srgbClr val="C00000"/>
                </a:solidFill>
                <a:latin typeface="微軟正黑體" panose="020B0604030504040204" pitchFamily="34" charset="-120"/>
              </a:rPr>
              <a:t>shinshii</a:t>
            </a:r>
            <a:r>
              <a:rPr lang="zh-TW" altLang="en-US" sz="26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（先生媽）」。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368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7620000" cy="5715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-27392" y="116632"/>
            <a:ext cx="908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303131"/>
                </a:solidFill>
                <a:latin typeface="+mj-ea"/>
                <a:ea typeface="+mj-ea"/>
              </a:rPr>
              <a:t>成立</a:t>
            </a:r>
            <a:r>
              <a:rPr lang="en-US" altLang="zh-TW" sz="2400" b="1" dirty="0">
                <a:solidFill>
                  <a:srgbClr val="303131"/>
                </a:solidFill>
                <a:latin typeface="+mj-ea"/>
                <a:ea typeface="+mj-ea"/>
              </a:rPr>
              <a:t>58</a:t>
            </a:r>
            <a:r>
              <a:rPr lang="zh-TW" altLang="en-US" sz="2400" b="1" dirty="0">
                <a:solidFill>
                  <a:srgbClr val="303131"/>
                </a:solidFill>
                <a:latin typeface="+mj-ea"/>
                <a:ea typeface="+mj-ea"/>
              </a:rPr>
              <a:t>年的日月潭德化國小</a:t>
            </a:r>
            <a:r>
              <a:rPr lang="zh-TW" altLang="en-US" sz="2400" b="1" dirty="0" smtClean="0">
                <a:solidFill>
                  <a:srgbClr val="303131"/>
                </a:solidFill>
                <a:latin typeface="+mj-ea"/>
                <a:ea typeface="+mj-ea"/>
              </a:rPr>
              <a:t>，邵族爭取</a:t>
            </a:r>
            <a:r>
              <a:rPr lang="zh-TW" altLang="en-US" sz="2400" b="1" dirty="0">
                <a:solidFill>
                  <a:srgbClr val="303131"/>
                </a:solidFill>
                <a:latin typeface="+mj-ea"/>
                <a:ea typeface="+mj-ea"/>
              </a:rPr>
              <a:t>更名後，將改為伊達邵國小</a:t>
            </a:r>
            <a:endParaRPr lang="zh-TW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759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6"/>
            <a:ext cx="5486400" cy="41243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3675"/>
            <a:ext cx="5486400" cy="41243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486400" y="17136"/>
            <a:ext cx="355009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sz="2400" b="1" dirty="0">
                <a:solidFill>
                  <a:srgbClr val="303131"/>
                </a:solidFill>
                <a:latin typeface="cinzel"/>
              </a:rPr>
              <a:t>百年前邵族酋長八顆印信 見證水沙連頭社部落歷史與傳統</a:t>
            </a:r>
            <a:r>
              <a:rPr lang="zh-TW" altLang="en-US" sz="2400" b="1" dirty="0" smtClean="0">
                <a:solidFill>
                  <a:srgbClr val="303131"/>
                </a:solidFill>
                <a:latin typeface="cinzel"/>
              </a:rPr>
              <a:t>領域</a:t>
            </a:r>
            <a:endParaRPr lang="en-US" altLang="zh-TW" sz="2400" b="1" dirty="0" smtClean="0">
              <a:solidFill>
                <a:srgbClr val="303131"/>
              </a:solidFill>
              <a:latin typeface="cinzel"/>
            </a:endParaRPr>
          </a:p>
          <a:p>
            <a:pPr fontAlgn="base"/>
            <a:endParaRPr lang="en-US" altLang="zh-TW" sz="2400" dirty="0" smtClean="0">
              <a:solidFill>
                <a:srgbClr val="303131"/>
              </a:solidFill>
              <a:latin typeface="avenir-lt-w01_35-light1475496"/>
            </a:endParaRPr>
          </a:p>
          <a:p>
            <a:pPr fontAlgn="base"/>
            <a:r>
              <a:rPr lang="zh-TW" altLang="en-US" sz="2400" b="1" dirty="0" smtClean="0">
                <a:solidFill>
                  <a:srgbClr val="FF0000"/>
                </a:solidFill>
                <a:latin typeface="avenir-lt-w01_35-light1475496"/>
              </a:rPr>
              <a:t>印信</a:t>
            </a:r>
            <a:r>
              <a:rPr lang="zh-TW" altLang="en-US" sz="2400" b="1" dirty="0">
                <a:solidFill>
                  <a:srgbClr val="FF0000"/>
                </a:solidFill>
                <a:latin typeface="avenir-lt-w01_35-light1475496"/>
              </a:rPr>
              <a:t>有木頭及</a:t>
            </a:r>
            <a:r>
              <a:rPr lang="zh-TW" altLang="en-US" sz="2400" b="1" dirty="0" smtClean="0">
                <a:solidFill>
                  <a:srgbClr val="FF0000"/>
                </a:solidFill>
                <a:latin typeface="avenir-lt-w01_35-light1475496"/>
              </a:rPr>
              <a:t>石頭材質，有</a:t>
            </a:r>
            <a:r>
              <a:rPr lang="zh-TW" altLang="en-US" sz="2400" b="1" dirty="0">
                <a:solidFill>
                  <a:srgbClr val="FF0000"/>
                </a:solidFill>
                <a:latin typeface="avenir-lt-w01_35-light1475496"/>
              </a:rPr>
              <a:t>「頭社」</a:t>
            </a:r>
            <a:r>
              <a:rPr lang="zh-TW" altLang="en-US" sz="2400" b="1" dirty="0" smtClean="0">
                <a:solidFill>
                  <a:srgbClr val="FF0000"/>
                </a:solidFill>
                <a:latin typeface="avenir-lt-w01_35-light1475496"/>
              </a:rPr>
              <a:t>字眼，清楚</a:t>
            </a:r>
            <a:r>
              <a:rPr lang="zh-TW" altLang="en-US" sz="2400" b="1" dirty="0">
                <a:solidFill>
                  <a:srgbClr val="FF0000"/>
                </a:solidFill>
                <a:latin typeface="avenir-lt-w01_35-light1475496"/>
              </a:rPr>
              <a:t>刻印獲頒的年代及職銜</a:t>
            </a:r>
            <a:r>
              <a:rPr lang="zh-TW" altLang="en-US" sz="2400" b="1" dirty="0" smtClean="0">
                <a:solidFill>
                  <a:srgbClr val="FF0000"/>
                </a:solidFill>
                <a:latin typeface="avenir-lt-w01_35-light1475496"/>
              </a:rPr>
              <a:t>，</a:t>
            </a:r>
            <a:endParaRPr lang="en-US" altLang="zh-TW" sz="2400" b="1" dirty="0" smtClean="0">
              <a:solidFill>
                <a:srgbClr val="FF0000"/>
              </a:solidFill>
              <a:latin typeface="avenir-lt-w01_35-light1475496"/>
            </a:endParaRPr>
          </a:p>
          <a:p>
            <a:pPr fontAlgn="base"/>
            <a:r>
              <a:rPr lang="zh-TW" altLang="en-US" sz="2400" b="1" dirty="0" smtClean="0">
                <a:solidFill>
                  <a:srgbClr val="FF0000"/>
                </a:solidFill>
                <a:latin typeface="avenir-lt-w01_35-light1475496"/>
              </a:rPr>
              <a:t>一</a:t>
            </a:r>
            <a:r>
              <a:rPr lang="zh-TW" altLang="en-US" sz="2400" b="1" dirty="0">
                <a:solidFill>
                  <a:srgbClr val="FF0000"/>
                </a:solidFill>
                <a:latin typeface="avenir-lt-w01_35-light1475496"/>
              </a:rPr>
              <a:t>顆印信正面即刻著「理番分府鄒給水沙連毛大典長行戳記」</a:t>
            </a:r>
            <a:endParaRPr lang="zh-TW" altLang="en-US" sz="2400" b="1" dirty="0">
              <a:solidFill>
                <a:srgbClr val="FF0000"/>
              </a:solidFill>
              <a:latin typeface="cinzel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3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B53E0-115B-45E5-9F07-18870D4F787C}" type="slidenum">
              <a:rPr lang="en-US" altLang="zh-TW">
                <a:solidFill>
                  <a:srgbClr val="007A77"/>
                </a:solidFill>
              </a:rPr>
              <a:pPr/>
              <a:t>6</a:t>
            </a:fld>
            <a:endParaRPr lang="en-US" altLang="zh-TW">
              <a:solidFill>
                <a:srgbClr val="007A77"/>
              </a:solidFill>
            </a:endParaRPr>
          </a:p>
        </p:txBody>
      </p:sp>
      <p:graphicFrame>
        <p:nvGraphicFramePr>
          <p:cNvPr id="757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565679"/>
              </p:ext>
            </p:extLst>
          </p:nvPr>
        </p:nvGraphicFramePr>
        <p:xfrm>
          <a:off x="107504" y="764704"/>
          <a:ext cx="8905875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文件" r:id="rId4" imgW="9040851" imgH="5234467" progId="Word.Document.8">
                  <p:embed/>
                </p:oleObj>
              </mc:Choice>
              <mc:Fallback>
                <p:oleObj name="文件" r:id="rId4" imgW="9040851" imgH="52344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764704"/>
                        <a:ext cx="8905875" cy="514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44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A997-2CCD-402D-84C0-0830BAED480E}" type="slidenum">
              <a:rPr lang="en-US" altLang="zh-TW">
                <a:solidFill>
                  <a:srgbClr val="007A77"/>
                </a:solidFill>
              </a:rPr>
              <a:pPr/>
              <a:t>7</a:t>
            </a:fld>
            <a:endParaRPr lang="en-US" altLang="zh-TW">
              <a:solidFill>
                <a:srgbClr val="007A77"/>
              </a:solidFill>
            </a:endParaRP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534686"/>
              </p:ext>
            </p:extLst>
          </p:nvPr>
        </p:nvGraphicFramePr>
        <p:xfrm>
          <a:off x="120042" y="22832"/>
          <a:ext cx="9009062" cy="561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文件" r:id="rId4" imgW="9009306" imgH="5219102" progId="Word.Document.8">
                  <p:embed/>
                </p:oleObj>
              </mc:Choice>
              <mc:Fallback>
                <p:oleObj name="文件" r:id="rId4" imgW="9009306" imgH="52191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42" y="22832"/>
                        <a:ext cx="9009062" cy="561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33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7862-5DBB-49B2-AFAC-6AC5EA0EA34A}" type="slidenum">
              <a:rPr lang="en-US" altLang="zh-TW">
                <a:solidFill>
                  <a:srgbClr val="007A77"/>
                </a:solidFill>
              </a:rPr>
              <a:pPr/>
              <a:t>8</a:t>
            </a:fld>
            <a:endParaRPr lang="en-US" altLang="zh-TW">
              <a:solidFill>
                <a:srgbClr val="007A77"/>
              </a:solidFill>
            </a:endParaRPr>
          </a:p>
        </p:txBody>
      </p:sp>
      <p:graphicFrame>
        <p:nvGraphicFramePr>
          <p:cNvPr id="788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351750"/>
              </p:ext>
            </p:extLst>
          </p:nvPr>
        </p:nvGraphicFramePr>
        <p:xfrm>
          <a:off x="35464" y="2320"/>
          <a:ext cx="9009062" cy="438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文件" r:id="rId4" imgW="9009306" imgH="3882814" progId="Word.Document.8">
                  <p:embed/>
                </p:oleObj>
              </mc:Choice>
              <mc:Fallback>
                <p:oleObj name="文件" r:id="rId4" imgW="9009306" imgH="388281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4" y="2320"/>
                        <a:ext cx="9009062" cy="438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51520" y="4581128"/>
            <a:ext cx="62985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+mj-ea"/>
                <a:ea typeface="+mj-ea"/>
                <a:hlinkClick r:id="rId6"/>
              </a:rPr>
              <a:t>【</a:t>
            </a:r>
            <a:r>
              <a:rPr lang="zh-TW" altLang="en-US" sz="2400" b="1" dirty="0">
                <a:latin typeface="+mj-ea"/>
                <a:ea typeface="+mj-ea"/>
                <a:hlinkClick r:id="rId6"/>
              </a:rPr>
              <a:t>發現</a:t>
            </a:r>
            <a:r>
              <a:rPr lang="en-US" altLang="zh-TW" sz="2400" b="1" dirty="0">
                <a:latin typeface="+mj-ea"/>
                <a:ea typeface="+mj-ea"/>
                <a:hlinkClick r:id="rId6"/>
              </a:rPr>
              <a:t>】20171223 - </a:t>
            </a:r>
            <a:r>
              <a:rPr lang="zh-TW" altLang="en-US" sz="2400" b="1" dirty="0">
                <a:latin typeface="+mj-ea"/>
                <a:ea typeface="+mj-ea"/>
                <a:hlinkClick r:id="rId6"/>
              </a:rPr>
              <a:t>寶島尋蹤 </a:t>
            </a:r>
            <a:r>
              <a:rPr lang="en-US" altLang="zh-TW" sz="2400" b="1" dirty="0">
                <a:latin typeface="+mj-ea"/>
                <a:ea typeface="+mj-ea"/>
                <a:hlinkClick r:id="rId6"/>
              </a:rPr>
              <a:t>- </a:t>
            </a:r>
            <a:r>
              <a:rPr lang="zh-TW" altLang="en-US" sz="2400" b="1" dirty="0">
                <a:latin typeface="+mj-ea"/>
                <a:ea typeface="+mj-ea"/>
                <a:hlinkClick r:id="rId6"/>
              </a:rPr>
              <a:t>臺灣原住民 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endParaRPr lang="en-US" altLang="zh-TW" sz="2400" b="1" dirty="0" smtClean="0"/>
          </a:p>
          <a:p>
            <a:r>
              <a:rPr lang="en-US" altLang="zh-TW" sz="3200" b="1" dirty="0">
                <a:latin typeface="+mj-ea"/>
                <a:ea typeface="+mj-ea"/>
                <a:hlinkClick r:id="rId7"/>
              </a:rPr>
              <a:t>Discovery </a:t>
            </a:r>
            <a:r>
              <a:rPr lang="zh-TW" altLang="en-US" sz="3200" b="1" dirty="0">
                <a:latin typeface="+mj-ea"/>
                <a:ea typeface="+mj-ea"/>
                <a:hlinkClick r:id="rId7"/>
              </a:rPr>
              <a:t>臺灣部落寶藏 </a:t>
            </a: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934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43" y="1484783"/>
            <a:ext cx="9172898" cy="486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306" y="0"/>
            <a:ext cx="7664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原住民族的政治、社會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組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織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及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重要祭典</a:t>
            </a:r>
          </a:p>
        </p:txBody>
      </p:sp>
    </p:spTree>
    <p:extLst>
      <p:ext uri="{BB962C8B-B14F-4D97-AF65-F5344CB8AC3E}">
        <p14:creationId xmlns:p14="http://schemas.microsoft.com/office/powerpoint/2010/main" val="25869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ring">
  <a:themeElements>
    <a:clrScheme name="市鎮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4966</TotalTime>
  <Words>2883</Words>
  <Application>Microsoft Office PowerPoint</Application>
  <PresentationFormat>如螢幕大小 (4:3)</PresentationFormat>
  <Paragraphs>196</Paragraphs>
  <Slides>57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75" baseType="lpstr">
      <vt:lpstr>avenir-lt-w01_35-light1475496</vt:lpstr>
      <vt:lpstr>cinzel</vt:lpstr>
      <vt:lpstr>Noto Sans TC</vt:lpstr>
      <vt:lpstr>微軟正黑體</vt:lpstr>
      <vt:lpstr>新細明體</vt:lpstr>
      <vt:lpstr>Arial</vt:lpstr>
      <vt:lpstr>Calibri</vt:lpstr>
      <vt:lpstr>Courier New</vt:lpstr>
      <vt:lpstr>Helvetica</vt:lpstr>
      <vt:lpstr>Helvetica</vt:lpstr>
      <vt:lpstr>Roboto</vt:lpstr>
      <vt:lpstr>Times New Roman</vt:lpstr>
      <vt:lpstr>Trebuchet MS</vt:lpstr>
      <vt:lpstr>Verdana</vt:lpstr>
      <vt:lpstr>Wingdings</vt:lpstr>
      <vt:lpstr>Wingdings 2</vt:lpstr>
      <vt:lpstr>Spring</vt:lpstr>
      <vt:lpstr>文件</vt:lpstr>
      <vt:lpstr>第4單元        臺灣原住民族 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泰雅族最後一位紋面</vt:lpstr>
      <vt:lpstr>PowerPoint 簡報</vt:lpstr>
      <vt:lpstr>賽德克族</vt:lpstr>
      <vt:lpstr>賽德克族彩虹橋</vt:lpstr>
      <vt:lpstr>PowerPoint 簡報</vt:lpstr>
      <vt:lpstr>阿美族</vt:lpstr>
      <vt:lpstr>PowerPoint 簡報</vt:lpstr>
      <vt:lpstr>PowerPoint 簡報</vt:lpstr>
      <vt:lpstr>PowerPoint 簡報</vt:lpstr>
      <vt:lpstr>PowerPoint 簡報</vt:lpstr>
      <vt:lpstr>PowerPoint 簡報</vt:lpstr>
      <vt:lpstr>卑南族</vt:lpstr>
      <vt:lpstr>PowerPoint 簡報</vt:lpstr>
      <vt:lpstr>鄒族文化</vt:lpstr>
      <vt:lpstr>PowerPoint 簡報</vt:lpstr>
      <vt:lpstr>拉阿魯哇族</vt:lpstr>
      <vt:lpstr>PowerPoint 簡報</vt:lpstr>
      <vt:lpstr>卡那卡那富族</vt:lpstr>
      <vt:lpstr>PowerPoint 簡報</vt:lpstr>
      <vt:lpstr>卡那卡那富族</vt:lpstr>
      <vt:lpstr>達悟族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排灣族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魯凱族</vt:lpstr>
      <vt:lpstr>PowerPoint 簡報</vt:lpstr>
      <vt:lpstr>PowerPoint 簡報</vt:lpstr>
      <vt:lpstr>PowerPoint 簡報</vt:lpstr>
      <vt:lpstr>邵族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臺灣開發史</dc:title>
  <dc:creator>User</dc:creator>
  <cp:lastModifiedBy>User</cp:lastModifiedBy>
  <cp:revision>371</cp:revision>
  <dcterms:created xsi:type="dcterms:W3CDTF">2015-03-06T01:52:46Z</dcterms:created>
  <dcterms:modified xsi:type="dcterms:W3CDTF">2021-03-24T01:12:42Z</dcterms:modified>
</cp:coreProperties>
</file>